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9" r:id="rId4"/>
    <p:sldId id="258" r:id="rId5"/>
    <p:sldId id="260" r:id="rId6"/>
    <p:sldId id="310" r:id="rId7"/>
    <p:sldId id="311" r:id="rId8"/>
    <p:sldId id="312" r:id="rId9"/>
    <p:sldId id="261" r:id="rId10"/>
    <p:sldId id="308" r:id="rId11"/>
    <p:sldId id="309" r:id="rId12"/>
    <p:sldId id="274" r:id="rId13"/>
    <p:sldId id="298" r:id="rId14"/>
    <p:sldId id="264" r:id="rId15"/>
    <p:sldId id="292" r:id="rId16"/>
    <p:sldId id="299" r:id="rId17"/>
    <p:sldId id="265" r:id="rId18"/>
    <p:sldId id="291" r:id="rId19"/>
    <p:sldId id="300" r:id="rId20"/>
    <p:sldId id="266" r:id="rId21"/>
    <p:sldId id="301" r:id="rId22"/>
    <p:sldId id="267" r:id="rId23"/>
    <p:sldId id="302" r:id="rId24"/>
    <p:sldId id="268" r:id="rId25"/>
    <p:sldId id="269" r:id="rId26"/>
    <p:sldId id="303" r:id="rId27"/>
    <p:sldId id="305" r:id="rId28"/>
    <p:sldId id="271" r:id="rId29"/>
    <p:sldId id="290" r:id="rId30"/>
    <p:sldId id="313" r:id="rId31"/>
    <p:sldId id="304" r:id="rId32"/>
    <p:sldId id="273" r:id="rId33"/>
    <p:sldId id="315" r:id="rId34"/>
    <p:sldId id="283" r:id="rId35"/>
    <p:sldId id="275" r:id="rId36"/>
    <p:sldId id="284" r:id="rId37"/>
    <p:sldId id="294" r:id="rId38"/>
    <p:sldId id="295" r:id="rId39"/>
    <p:sldId id="296" r:id="rId40"/>
    <p:sldId id="297" r:id="rId41"/>
    <p:sldId id="281" r:id="rId42"/>
    <p:sldId id="314" r:id="rId43"/>
    <p:sldId id="306" r:id="rId44"/>
    <p:sldId id="307"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74" autoAdjust="0"/>
    <p:restoredTop sz="86406" autoAdjust="0"/>
  </p:normalViewPr>
  <p:slideViewPr>
    <p:cSldViewPr snapToObjects="1">
      <p:cViewPr>
        <p:scale>
          <a:sx n="100" d="100"/>
          <a:sy n="100" d="100"/>
        </p:scale>
        <p:origin x="-2500" y="-364"/>
      </p:cViewPr>
      <p:guideLst>
        <p:guide orient="horz" pos="2160"/>
        <p:guide pos="2880"/>
      </p:guideLst>
    </p:cSldViewPr>
  </p:slideViewPr>
  <p:outlineViewPr>
    <p:cViewPr>
      <p:scale>
        <a:sx n="33" d="100"/>
        <a:sy n="33" d="100"/>
      </p:scale>
      <p:origin x="0" y="2796"/>
    </p:cViewPr>
  </p:outlin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9" d="100"/>
          <a:sy n="69" d="100"/>
        </p:scale>
        <p:origin x="-3165" y="-72"/>
      </p:cViewPr>
      <p:guideLst>
        <p:guide orient="horz" pos="2880"/>
        <p:guide pos="2160"/>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FF6AED-2160-47D6-9987-F62FEA4E095F}" type="datetimeFigureOut">
              <a:rPr lang="en-US" smtClean="0"/>
              <a:t>3/29/2014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F240FC-B700-4650-8ED1-8E5ED1127993}" type="slidenum">
              <a:rPr lang="en-US" smtClean="0"/>
              <a:t>‹#›</a:t>
            </a:fld>
            <a:endParaRPr lang="en-US"/>
          </a:p>
        </p:txBody>
      </p:sp>
    </p:spTree>
    <p:extLst>
      <p:ext uri="{BB962C8B-B14F-4D97-AF65-F5344CB8AC3E}">
        <p14:creationId xmlns:p14="http://schemas.microsoft.com/office/powerpoint/2010/main" val="199885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a:t>
            </a:fld>
            <a:endParaRPr lang="en-US"/>
          </a:p>
        </p:txBody>
      </p:sp>
    </p:spTree>
    <p:extLst>
      <p:ext uri="{BB962C8B-B14F-4D97-AF65-F5344CB8AC3E}">
        <p14:creationId xmlns:p14="http://schemas.microsoft.com/office/powerpoint/2010/main" val="738844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endParaRPr lang="en-US" baseline="0" dirty="0" smtClean="0"/>
          </a:p>
          <a:p>
            <a:r>
              <a:rPr lang="es-US" baseline="0" dirty="0" err="1" smtClean="0"/>
              <a:t>All</a:t>
            </a:r>
            <a:r>
              <a:rPr lang="es-US" baseline="0" dirty="0" smtClean="0"/>
              <a:t> </a:t>
            </a:r>
            <a:r>
              <a:rPr lang="es-US" baseline="0" dirty="0" err="1" smtClean="0"/>
              <a:t>goes</a:t>
            </a:r>
            <a:r>
              <a:rPr lang="es-US" baseline="0" dirty="0" smtClean="0"/>
              <a:t> to </a:t>
            </a:r>
            <a:r>
              <a:rPr lang="es-US" baseline="0" dirty="0" err="1" smtClean="0"/>
              <a:t>vision</a:t>
            </a:r>
            <a:endParaRPr lang="es-US" baseline="0" dirty="0" smtClean="0"/>
          </a:p>
          <a:p>
            <a:r>
              <a:rPr lang="es-US" baseline="0" dirty="0" err="1" smtClean="0"/>
              <a:t>Vision</a:t>
            </a:r>
            <a:r>
              <a:rPr lang="es-US" baseline="0" dirty="0" smtClean="0"/>
              <a:t> </a:t>
            </a:r>
            <a:r>
              <a:rPr lang="es-US" baseline="0" dirty="0" err="1" smtClean="0"/>
              <a:t>demands</a:t>
            </a:r>
            <a:r>
              <a:rPr lang="es-US" baseline="0" dirty="0" smtClean="0"/>
              <a:t> </a:t>
            </a:r>
            <a:r>
              <a:rPr lang="es-US" baseline="0" dirty="0" err="1" smtClean="0"/>
              <a:t>too</a:t>
            </a:r>
            <a:r>
              <a:rPr lang="es-US" baseline="0" dirty="0" smtClean="0"/>
              <a:t> </a:t>
            </a:r>
            <a:r>
              <a:rPr lang="es-US" baseline="0" dirty="0" err="1" smtClean="0"/>
              <a:t>much</a:t>
            </a:r>
            <a:r>
              <a:rPr lang="es-US" baseline="0" dirty="0" smtClean="0"/>
              <a:t> </a:t>
            </a:r>
            <a:r>
              <a:rPr lang="es-US" baseline="0" dirty="0" err="1" smtClean="0"/>
              <a:t>attention</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10</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Spread interaction across</a:t>
            </a:r>
            <a:r>
              <a:rPr lang="en-US" baseline="0" dirty="0" smtClean="0"/>
              <a:t> other senses</a:t>
            </a:r>
            <a:endParaRPr lang="en-US" dirty="0" smtClean="0"/>
          </a:p>
          <a:p>
            <a:r>
              <a:rPr lang="es-US" dirty="0" smtClean="0"/>
              <a:t>More</a:t>
            </a:r>
            <a:r>
              <a:rPr lang="es-US" baseline="0" dirty="0" smtClean="0"/>
              <a:t> natural </a:t>
            </a:r>
            <a:r>
              <a:rPr lang="es-US" baseline="0" dirty="0" err="1" smtClean="0"/>
              <a:t>experience</a:t>
            </a:r>
            <a:endParaRPr lang="es-US" baseline="0" dirty="0" smtClean="0"/>
          </a:p>
          <a:p>
            <a:r>
              <a:rPr lang="es-US" baseline="0" dirty="0" err="1" smtClean="0"/>
              <a:t>easier</a:t>
            </a:r>
            <a:r>
              <a:rPr lang="es-US" baseline="0" dirty="0" smtClean="0"/>
              <a:t> to divide </a:t>
            </a:r>
            <a:r>
              <a:rPr lang="es-US" baseline="0" dirty="0" err="1" smtClean="0"/>
              <a:t>attention</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11</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smtClean="0"/>
              <a:t>Intro</a:t>
            </a:r>
            <a:r>
              <a:rPr lang="es-US" dirty="0" smtClean="0"/>
              <a:t> </a:t>
            </a:r>
            <a:r>
              <a:rPr lang="es-US" dirty="0" err="1" smtClean="0"/>
              <a:t>Why</a:t>
            </a:r>
            <a:r>
              <a:rPr lang="es-US" dirty="0" smtClean="0"/>
              <a:t>!</a:t>
            </a:r>
          </a:p>
          <a:p>
            <a:r>
              <a:rPr lang="es-US" dirty="0" err="1" smtClean="0"/>
              <a:t>Immersion</a:t>
            </a:r>
            <a:r>
              <a:rPr lang="es-US" dirty="0" smtClean="0"/>
              <a:t> in </a:t>
            </a:r>
            <a:r>
              <a:rPr lang="es-US" dirty="0" err="1" smtClean="0"/>
              <a:t>the</a:t>
            </a:r>
            <a:r>
              <a:rPr lang="es-US" dirty="0" smtClean="0"/>
              <a:t> real </a:t>
            </a:r>
            <a:r>
              <a:rPr lang="es-US" dirty="0" err="1" smtClean="0"/>
              <a:t>world</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12</a:t>
            </a:fld>
            <a:endParaRPr lang="en-US"/>
          </a:p>
        </p:txBody>
      </p:sp>
    </p:spTree>
    <p:extLst>
      <p:ext uri="{BB962C8B-B14F-4D97-AF65-F5344CB8AC3E}">
        <p14:creationId xmlns:p14="http://schemas.microsoft.com/office/powerpoint/2010/main" val="3360210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a:t>
            </a:r>
          </a:p>
          <a:p>
            <a:r>
              <a:rPr lang="en-US" dirty="0" smtClean="0"/>
              <a:t>- Pressure</a:t>
            </a:r>
            <a:r>
              <a:rPr lang="en-US" baseline="0" dirty="0" smtClean="0"/>
              <a:t> on sample and relative temperature between finger an material are measured</a:t>
            </a:r>
          </a:p>
          <a:p>
            <a:r>
              <a:rPr lang="en-US" dirty="0" smtClean="0"/>
              <a:t>- Two materials treated</a:t>
            </a:r>
            <a:r>
              <a:rPr lang="en-US" baseline="0" dirty="0" smtClean="0"/>
              <a:t> to have no recognizable textures would be inserted for the subject to identify the warmer from colder.</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14</a:t>
            </a:fld>
            <a:endParaRPr lang="en-US"/>
          </a:p>
        </p:txBody>
      </p:sp>
    </p:spTree>
    <p:extLst>
      <p:ext uri="{BB962C8B-B14F-4D97-AF65-F5344CB8AC3E}">
        <p14:creationId xmlns:p14="http://schemas.microsoft.com/office/powerpoint/2010/main" val="2915264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Thermal II</a:t>
            </a:r>
          </a:p>
          <a:p>
            <a:pPr marL="171450" indent="-171450">
              <a:buFontTx/>
              <a:buChar char="-"/>
            </a:pPr>
            <a:r>
              <a:rPr lang="en-US" dirty="0" smtClean="0"/>
              <a:t>Static: Click the mouse when a change in thermal stimulation was felt. The temp of the </a:t>
            </a:r>
            <a:r>
              <a:rPr lang="en-US" dirty="0" err="1" smtClean="0"/>
              <a:t>peltier</a:t>
            </a:r>
            <a:r>
              <a:rPr lang="en-US" dirty="0" smtClean="0"/>
              <a:t> was recorded. Then rate the stimulus, “very hot” or “very cold” and “comfortable” and “very comfortable”.</a:t>
            </a:r>
          </a:p>
          <a:p>
            <a:pPr marL="171450" indent="-171450">
              <a:buFontTx/>
              <a:buChar char="-"/>
            </a:pPr>
            <a:r>
              <a:rPr lang="en-US" dirty="0" smtClean="0"/>
              <a:t>Mobile: Wile</a:t>
            </a:r>
            <a:r>
              <a:rPr lang="en-US" baseline="0" dirty="0" smtClean="0"/>
              <a:t> walking. </a:t>
            </a:r>
            <a:endParaRPr lang="en-US" dirty="0" smtClean="0"/>
          </a:p>
          <a:p>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15</a:t>
            </a:fld>
            <a:endParaRPr lang="en-US"/>
          </a:p>
        </p:txBody>
      </p:sp>
    </p:spTree>
    <p:extLst>
      <p:ext uri="{BB962C8B-B14F-4D97-AF65-F5344CB8AC3E}">
        <p14:creationId xmlns:p14="http://schemas.microsoft.com/office/powerpoint/2010/main" val="565918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a:t>
            </a:r>
            <a:r>
              <a:rPr lang="en-US" baseline="0" dirty="0" smtClean="0"/>
              <a:t> I</a:t>
            </a:r>
            <a:endParaRPr lang="en-US" dirty="0" smtClean="0"/>
          </a:p>
          <a:p>
            <a:pPr marL="171450" indent="-171450">
              <a:buFontTx/>
              <a:buChar char="-"/>
            </a:pPr>
            <a:r>
              <a:rPr lang="en-US" baseline="0" dirty="0" smtClean="0"/>
              <a:t>Participants would compare the vibration pattern with a cheat-sheet. Accuracy was different per pattern.</a:t>
            </a:r>
          </a:p>
          <a:p>
            <a:pPr marL="171450" indent="-171450">
              <a:buFontTx/>
              <a:buChar char="-"/>
            </a:pPr>
            <a:r>
              <a:rPr lang="en-US" baseline="0" dirty="0" smtClean="0"/>
              <a:t>Compare patterns that signified hand and arm signals with the dots 98% and without 75%. Even when performing physical or cognitive tasks.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17</a:t>
            </a:fld>
            <a:endParaRPr lang="en-US"/>
          </a:p>
        </p:txBody>
      </p:sp>
    </p:spTree>
    <p:extLst>
      <p:ext uri="{BB962C8B-B14F-4D97-AF65-F5344CB8AC3E}">
        <p14:creationId xmlns:p14="http://schemas.microsoft.com/office/powerpoint/2010/main" val="1011473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Vibration II</a:t>
            </a:r>
          </a:p>
          <a:p>
            <a:r>
              <a:rPr lang="en-US" dirty="0" smtClean="0"/>
              <a:t>-</a:t>
            </a:r>
            <a:r>
              <a:rPr lang="en-US" dirty="0" err="1" smtClean="0"/>
              <a:t>Senseable</a:t>
            </a:r>
            <a:r>
              <a:rPr lang="en-US" dirty="0" smtClean="0"/>
              <a:t> Rays: Small and directly converts time-modulated light signals from a projector into haptic sensations.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18</a:t>
            </a:fld>
            <a:endParaRPr lang="en-US"/>
          </a:p>
        </p:txBody>
      </p:sp>
    </p:spTree>
    <p:extLst>
      <p:ext uri="{BB962C8B-B14F-4D97-AF65-F5344CB8AC3E}">
        <p14:creationId xmlns:p14="http://schemas.microsoft.com/office/powerpoint/2010/main" val="2268704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Sensory Substitution</a:t>
            </a:r>
          </a:p>
          <a:p>
            <a:r>
              <a:rPr lang="en-US" dirty="0" smtClean="0"/>
              <a:t>-</a:t>
            </a:r>
            <a:r>
              <a:rPr lang="en-US" dirty="0" err="1" smtClean="0"/>
              <a:t>Barinport</a:t>
            </a:r>
            <a:r>
              <a:rPr lang="en-US" dirty="0" smtClean="0"/>
              <a:t> </a:t>
            </a:r>
          </a:p>
          <a:p>
            <a:r>
              <a:rPr lang="en-US" dirty="0" smtClean="0"/>
              <a:t>-</a:t>
            </a:r>
            <a:r>
              <a:rPr lang="en-US" dirty="0" err="1" smtClean="0"/>
              <a:t>Eyeborg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22</a:t>
            </a:fld>
            <a:endParaRPr lang="en-US"/>
          </a:p>
        </p:txBody>
      </p:sp>
    </p:spTree>
    <p:extLst>
      <p:ext uri="{BB962C8B-B14F-4D97-AF65-F5344CB8AC3E}">
        <p14:creationId xmlns:p14="http://schemas.microsoft.com/office/powerpoint/2010/main" val="2368804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Baground</a:t>
            </a:r>
            <a:r>
              <a:rPr lang="en-US" dirty="0" smtClean="0"/>
              <a:t>: new Senses</a:t>
            </a:r>
          </a:p>
          <a:p>
            <a:pPr marL="171450" indent="-171450">
              <a:buFontTx/>
              <a:buChar char="-"/>
            </a:pPr>
            <a:r>
              <a:rPr lang="en-US" dirty="0" err="1" smtClean="0"/>
              <a:t>FeelSpace</a:t>
            </a:r>
            <a:r>
              <a:rPr lang="en-US" dirty="0" smtClean="0"/>
              <a:t> Belt</a:t>
            </a:r>
          </a:p>
          <a:p>
            <a:pPr marL="171450" indent="-171450">
              <a:buFontTx/>
              <a:buChar char="-"/>
            </a:pPr>
            <a:r>
              <a:rPr lang="en-US" dirty="0" smtClean="0"/>
              <a:t>Implanted magnets</a:t>
            </a:r>
          </a:p>
          <a:p>
            <a:pPr marL="171450" indent="-171450">
              <a:buFontTx/>
              <a:buChar char="-"/>
            </a:pPr>
            <a:r>
              <a:rPr lang="en-US" dirty="0" err="1" smtClean="0"/>
              <a:t>Momo</a:t>
            </a:r>
            <a:endParaRPr lang="en-US" dirty="0" smtClean="0"/>
          </a:p>
        </p:txBody>
      </p:sp>
      <p:sp>
        <p:nvSpPr>
          <p:cNvPr id="4" name="Slide Number Placeholder 3"/>
          <p:cNvSpPr>
            <a:spLocks noGrp="1"/>
          </p:cNvSpPr>
          <p:nvPr>
            <p:ph type="sldNum" sz="quarter" idx="10"/>
          </p:nvPr>
        </p:nvSpPr>
        <p:spPr/>
        <p:txBody>
          <a:bodyPr/>
          <a:lstStyle/>
          <a:p>
            <a:fld id="{83F240FC-B700-4650-8ED1-8E5ED1127993}" type="slidenum">
              <a:rPr lang="en-US" smtClean="0"/>
              <a:t>24</a:t>
            </a:fld>
            <a:endParaRPr lang="en-US"/>
          </a:p>
        </p:txBody>
      </p:sp>
    </p:spTree>
    <p:extLst>
      <p:ext uri="{BB962C8B-B14F-4D97-AF65-F5344CB8AC3E}">
        <p14:creationId xmlns:p14="http://schemas.microsoft.com/office/powerpoint/2010/main" val="3815524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25</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Dreams: </a:t>
            </a:r>
          </a:p>
          <a:p>
            <a:r>
              <a:rPr lang="en-US" baseline="0" dirty="0" smtClean="0"/>
              <a:t>Dreams - breathing under water – speed – space – flying.</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a:t>
            </a:fld>
            <a:endParaRPr lang="en-US"/>
          </a:p>
        </p:txBody>
      </p:sp>
    </p:spTree>
    <p:extLst>
      <p:ext uri="{BB962C8B-B14F-4D97-AF65-F5344CB8AC3E}">
        <p14:creationId xmlns:p14="http://schemas.microsoft.com/office/powerpoint/2010/main" val="1382056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26</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Digital synesthesia</a:t>
            </a:r>
          </a:p>
          <a:p>
            <a:r>
              <a:rPr lang="en-US" sz="1200" b="0" i="0" kern="1200" dirty="0" smtClean="0">
                <a:solidFill>
                  <a:schemeClr val="tx1"/>
                </a:solidFill>
                <a:effectLst/>
                <a:latin typeface="+mn-lt"/>
                <a:ea typeface="+mn-ea"/>
                <a:cs typeface="+mn-cs"/>
              </a:rPr>
              <a:t>Semantic sensory theory</a:t>
            </a:r>
          </a:p>
          <a:p>
            <a:r>
              <a:rPr lang="en-US" sz="1200" b="0" i="0" kern="1200" dirty="0" smtClean="0">
                <a:solidFill>
                  <a:schemeClr val="tx1"/>
                </a:solidFill>
                <a:effectLst/>
                <a:latin typeface="+mn-lt"/>
                <a:ea typeface="+mn-ea"/>
                <a:cs typeface="+mn-cs"/>
              </a:rPr>
              <a:t>Sensory</a:t>
            </a:r>
            <a:r>
              <a:rPr lang="en-US" sz="1200" b="0" i="0" kern="1200" baseline="0" dirty="0" smtClean="0">
                <a:solidFill>
                  <a:schemeClr val="tx1"/>
                </a:solidFill>
                <a:effectLst/>
                <a:latin typeface="+mn-lt"/>
                <a:ea typeface="+mn-ea"/>
                <a:cs typeface="+mn-cs"/>
              </a:rPr>
              <a:t> data as signs</a:t>
            </a:r>
            <a:r>
              <a:rPr lang="en-US" sz="1200" b="0" i="0" kern="1200" dirty="0" smtClean="0">
                <a:solidFill>
                  <a:schemeClr val="tx1"/>
                </a:solidFill>
                <a:effectLst/>
                <a:latin typeface="+mn-lt"/>
                <a:ea typeface="+mn-ea"/>
                <a:cs typeface="+mn-cs"/>
              </a:rPr>
              <a:t> </a:t>
            </a:r>
          </a:p>
          <a:p>
            <a:r>
              <a:rPr lang="en-US" sz="1200" b="0" i="1" kern="1200" dirty="0" err="1" smtClean="0">
                <a:solidFill>
                  <a:schemeClr val="tx1"/>
                </a:solidFill>
                <a:effectLst/>
                <a:latin typeface="+mn-lt"/>
                <a:ea typeface="+mn-ea"/>
                <a:cs typeface="+mn-cs"/>
              </a:rPr>
              <a:t>umwelt</a:t>
            </a:r>
            <a:r>
              <a:rPr lang="en-US" sz="1200" b="0" i="0" kern="1200" dirty="0" smtClean="0">
                <a:solidFill>
                  <a:schemeClr val="tx1"/>
                </a:solidFill>
                <a:effectLst/>
                <a:latin typeface="+mn-lt"/>
                <a:ea typeface="+mn-ea"/>
                <a:cs typeface="+mn-cs"/>
              </a:rPr>
              <a:t> as the perceptual world in which an organism exists and acts as a subject</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28</a:t>
            </a:fld>
            <a:endParaRPr lang="en-US"/>
          </a:p>
        </p:txBody>
      </p:sp>
    </p:spTree>
    <p:extLst>
      <p:ext uri="{BB962C8B-B14F-4D97-AF65-F5344CB8AC3E}">
        <p14:creationId xmlns:p14="http://schemas.microsoft.com/office/powerpoint/2010/main" val="942599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29</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Nth Sense:</a:t>
            </a:r>
          </a:p>
          <a:p>
            <a:r>
              <a:rPr lang="en-US" dirty="0" smtClean="0"/>
              <a:t>The</a:t>
            </a:r>
            <a:r>
              <a:rPr lang="en-US" baseline="0" dirty="0" smtClean="0"/>
              <a:t> things we could do if we could sense new information?</a:t>
            </a:r>
          </a:p>
          <a:p>
            <a:r>
              <a:rPr lang="en-US" baseline="0" dirty="0" smtClean="0"/>
              <a:t>How would our world perception change?</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30</a:t>
            </a:fld>
            <a:endParaRPr lang="en-US"/>
          </a:p>
        </p:txBody>
      </p:sp>
    </p:spTree>
    <p:extLst>
      <p:ext uri="{BB962C8B-B14F-4D97-AF65-F5344CB8AC3E}">
        <p14:creationId xmlns:p14="http://schemas.microsoft.com/office/powerpoint/2010/main" val="1792627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Interfaces</a:t>
            </a:r>
          </a:p>
          <a:p>
            <a:r>
              <a:rPr lang="en-US" baseline="0" dirty="0" smtClean="0"/>
              <a:t>Situational Awareness</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31</a:t>
            </a:fld>
            <a:endParaRPr lang="en-US"/>
          </a:p>
        </p:txBody>
      </p:sp>
    </p:spTree>
    <p:extLst>
      <p:ext uri="{BB962C8B-B14F-4D97-AF65-F5344CB8AC3E}">
        <p14:creationId xmlns:p14="http://schemas.microsoft.com/office/powerpoint/2010/main" val="2092703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240FC-B700-4650-8ED1-8E5ED1127993}" type="slidenum">
              <a:rPr lang="en-US" smtClean="0"/>
              <a:t>32</a:t>
            </a:fld>
            <a:endParaRPr lang="en-US"/>
          </a:p>
        </p:txBody>
      </p:sp>
    </p:spTree>
    <p:extLst>
      <p:ext uri="{BB962C8B-B14F-4D97-AF65-F5344CB8AC3E}">
        <p14:creationId xmlns:p14="http://schemas.microsoft.com/office/powerpoint/2010/main" val="3698792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Super Heroes</a:t>
            </a:r>
          </a:p>
          <a:p>
            <a:r>
              <a:rPr lang="en-US" dirty="0" smtClean="0"/>
              <a:t>Senses – Sight – sound – </a:t>
            </a:r>
            <a:r>
              <a:rPr lang="en-US" dirty="0" err="1" smtClean="0"/>
              <a:t>porf</a:t>
            </a:r>
            <a:r>
              <a:rPr lang="en-US" dirty="0" smtClean="0"/>
              <a:t> X – </a:t>
            </a:r>
            <a:r>
              <a:rPr lang="en-US" dirty="0" err="1" smtClean="0"/>
              <a:t>Spidey</a:t>
            </a:r>
            <a:r>
              <a:rPr lang="en-US" dirty="0" smtClean="0"/>
              <a:t> - Quickening</a:t>
            </a:r>
          </a:p>
        </p:txBody>
      </p:sp>
      <p:sp>
        <p:nvSpPr>
          <p:cNvPr id="4" name="Slide Number Placeholder 3"/>
          <p:cNvSpPr>
            <a:spLocks noGrp="1"/>
          </p:cNvSpPr>
          <p:nvPr>
            <p:ph type="sldNum" sz="quarter" idx="10"/>
          </p:nvPr>
        </p:nvSpPr>
        <p:spPr/>
        <p:txBody>
          <a:bodyPr/>
          <a:lstStyle/>
          <a:p>
            <a:fld id="{83F240FC-B700-4650-8ED1-8E5ED1127993}" type="slidenum">
              <a:rPr lang="en-US" smtClean="0"/>
              <a:t>3</a:t>
            </a:fld>
            <a:endParaRPr lang="en-US"/>
          </a:p>
        </p:txBody>
      </p:sp>
    </p:spTree>
    <p:extLst>
      <p:ext uri="{BB962C8B-B14F-4D97-AF65-F5344CB8AC3E}">
        <p14:creationId xmlns:p14="http://schemas.microsoft.com/office/powerpoint/2010/main" val="2154170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smtClean="0"/>
              <a:t>: Technology</a:t>
            </a:r>
          </a:p>
          <a:p>
            <a:endParaRPr lang="en-US"/>
          </a:p>
        </p:txBody>
      </p:sp>
      <p:sp>
        <p:nvSpPr>
          <p:cNvPr id="4" name="Slide Number Placeholder 3"/>
          <p:cNvSpPr>
            <a:spLocks noGrp="1"/>
          </p:cNvSpPr>
          <p:nvPr>
            <p:ph type="sldNum" sz="quarter" idx="10"/>
          </p:nvPr>
        </p:nvSpPr>
        <p:spPr/>
        <p:txBody>
          <a:bodyPr/>
          <a:lstStyle/>
          <a:p>
            <a:fld id="{83F240FC-B700-4650-8ED1-8E5ED1127993}" type="slidenum">
              <a:rPr lang="en-US" smtClean="0"/>
              <a:t>4</a:t>
            </a:fld>
            <a:endParaRPr lang="en-US"/>
          </a:p>
        </p:txBody>
      </p:sp>
    </p:spTree>
    <p:extLst>
      <p:ext uri="{BB962C8B-B14F-4D97-AF65-F5344CB8AC3E}">
        <p14:creationId xmlns:p14="http://schemas.microsoft.com/office/powerpoint/2010/main" val="3857771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5</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6</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7</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More than we can sense</a:t>
            </a:r>
          </a:p>
          <a:p>
            <a:r>
              <a:rPr lang="en-US" baseline="0" dirty="0" smtClean="0"/>
              <a:t>Our 5 senses – IR – UV – Magnetic Waves – </a:t>
            </a:r>
            <a:r>
              <a:rPr lang="en-US" baseline="0" dirty="0" err="1" smtClean="0"/>
              <a:t>WiFi</a:t>
            </a:r>
            <a:r>
              <a:rPr lang="en-US" baseline="0" dirty="0" smtClean="0"/>
              <a:t> – Cellphone </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8</a:t>
            </a:fld>
            <a:endParaRPr lang="en-US"/>
          </a:p>
        </p:txBody>
      </p:sp>
    </p:spTree>
    <p:extLst>
      <p:ext uri="{BB962C8B-B14F-4D97-AF65-F5344CB8AC3E}">
        <p14:creationId xmlns:p14="http://schemas.microsoft.com/office/powerpoint/2010/main" val="262184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Mobile</a:t>
            </a:r>
            <a:r>
              <a:rPr lang="en-US" baseline="0" dirty="0" smtClean="0"/>
              <a:t> Device as translator</a:t>
            </a:r>
          </a:p>
          <a:p>
            <a:r>
              <a:rPr lang="en-US" baseline="0" dirty="0" smtClean="0"/>
              <a:t>Some go to the user – Some go to the phone and then to the user.</a:t>
            </a:r>
            <a:endParaRPr lang="en-US" dirty="0"/>
          </a:p>
        </p:txBody>
      </p:sp>
      <p:sp>
        <p:nvSpPr>
          <p:cNvPr id="4" name="Slide Number Placeholder 3"/>
          <p:cNvSpPr>
            <a:spLocks noGrp="1"/>
          </p:cNvSpPr>
          <p:nvPr>
            <p:ph type="sldNum" sz="quarter" idx="10"/>
          </p:nvPr>
        </p:nvSpPr>
        <p:spPr/>
        <p:txBody>
          <a:bodyPr/>
          <a:lstStyle/>
          <a:p>
            <a:fld id="{83F240FC-B700-4650-8ED1-8E5ED1127993}" type="slidenum">
              <a:rPr lang="en-US" smtClean="0"/>
              <a:t>9</a:t>
            </a:fld>
            <a:endParaRPr lang="en-US"/>
          </a:p>
        </p:txBody>
      </p:sp>
    </p:spTree>
    <p:extLst>
      <p:ext uri="{BB962C8B-B14F-4D97-AF65-F5344CB8AC3E}">
        <p14:creationId xmlns:p14="http://schemas.microsoft.com/office/powerpoint/2010/main" val="2973034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3/29/2014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145248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3/29/2014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999949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3/29/2014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884837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B394F6-A52A-48D0-90C7-07868C66011B}" type="datetimeFigureOut">
              <a:rPr lang="en-US" smtClean="0"/>
              <a:t>3/29/2014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20381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B394F6-A52A-48D0-90C7-07868C66011B}" type="datetimeFigureOut">
              <a:rPr lang="en-US" smtClean="0"/>
              <a:t>3/29/2014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86593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B394F6-A52A-48D0-90C7-07868C66011B}" type="datetimeFigureOut">
              <a:rPr lang="en-US" smtClean="0"/>
              <a:t>3/29/2014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11759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B394F6-A52A-48D0-90C7-07868C66011B}" type="datetimeFigureOut">
              <a:rPr lang="en-US" smtClean="0"/>
              <a:t>3/29/2014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501322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B394F6-A52A-48D0-90C7-07868C66011B}" type="datetimeFigureOut">
              <a:rPr lang="en-US" smtClean="0"/>
              <a:t>3/29/2014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3244865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B394F6-A52A-48D0-90C7-07868C66011B}" type="datetimeFigureOut">
              <a:rPr lang="en-US" smtClean="0"/>
              <a:t>3/29/2014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54965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3/29/2014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400667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394F6-A52A-48D0-90C7-07868C66011B}" type="datetimeFigureOut">
              <a:rPr lang="en-US" smtClean="0"/>
              <a:t>3/29/2014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085A8-95B6-4CCC-ACFD-23653EE1CBB6}" type="slidenum">
              <a:rPr lang="en-US" smtClean="0"/>
              <a:t>‹#›</a:t>
            </a:fld>
            <a:endParaRPr lang="en-US"/>
          </a:p>
        </p:txBody>
      </p:sp>
    </p:spTree>
    <p:extLst>
      <p:ext uri="{BB962C8B-B14F-4D97-AF65-F5344CB8AC3E}">
        <p14:creationId xmlns:p14="http://schemas.microsoft.com/office/powerpoint/2010/main" val="2367681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B394F6-A52A-48D0-90C7-07868C66011B}" type="datetimeFigureOut">
              <a:rPr lang="en-US" smtClean="0"/>
              <a:t>3/29/2014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9085A8-95B6-4CCC-ACFD-23653EE1CBB6}" type="slidenum">
              <a:rPr lang="en-US" smtClean="0"/>
              <a:t>‹#›</a:t>
            </a:fld>
            <a:endParaRPr lang="en-US"/>
          </a:p>
        </p:txBody>
      </p:sp>
    </p:spTree>
    <p:extLst>
      <p:ext uri="{BB962C8B-B14F-4D97-AF65-F5344CB8AC3E}">
        <p14:creationId xmlns:p14="http://schemas.microsoft.com/office/powerpoint/2010/main" val="4047179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toAlfaro\Documents\GitHub\PhDThesis\images\DigSynPLDB01.jpg"/>
          <p:cNvPicPr>
            <a:picLocks noChangeAspect="1" noChangeArrowheads="1"/>
          </p:cNvPicPr>
          <p:nvPr/>
        </p:nvPicPr>
        <p:blipFill rotWithShape="1">
          <a:blip r:embed="rId3">
            <a:extLst>
              <a:ext uri="{28A0092B-C50C-407E-A947-70E740481C1C}">
                <a14:useLocalDpi xmlns:a14="http://schemas.microsoft.com/office/drawing/2010/main" val="0"/>
              </a:ext>
            </a:extLst>
          </a:blip>
          <a:srcRect t="972" b="24027"/>
          <a:stretch/>
        </p:blipFill>
        <p:spPr bwMode="auto">
          <a:xfrm>
            <a:off x="8530" y="1"/>
            <a:ext cx="9144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4294967295"/>
          </p:nvPr>
        </p:nvSpPr>
        <p:spPr>
          <a:xfrm>
            <a:off x="800100" y="4120816"/>
            <a:ext cx="7543800" cy="457200"/>
          </a:xfrm>
          <a:solidFill>
            <a:schemeClr val="bg1"/>
          </a:solidFill>
          <a:ln w="28575">
            <a:solidFill>
              <a:schemeClr val="tx1"/>
            </a:solidFill>
          </a:ln>
        </p:spPr>
        <p:txBody>
          <a:bodyPr anchor="ctr">
            <a:normAutofit/>
          </a:bodyPr>
          <a:lstStyle/>
          <a:p>
            <a:pPr marL="0" indent="0" algn="ctr">
              <a:buNone/>
            </a:pPr>
            <a:r>
              <a:rPr lang="en-US" sz="1600" noProof="0" dirty="0" smtClean="0">
                <a:solidFill>
                  <a:schemeClr val="tx1"/>
                </a:solidFill>
                <a:latin typeface="Anime Ace 2.0 BB" pitchFamily="50" charset="0"/>
              </a:rPr>
              <a:t>Using Mobile Technology to Interact with Our World</a:t>
            </a:r>
            <a:endParaRPr lang="en-US" sz="1600" noProof="0" dirty="0">
              <a:solidFill>
                <a:schemeClr val="tx1"/>
              </a:solidFill>
              <a:latin typeface="Anime Ace 2.0 BB" pitchFamily="50" charset="0"/>
            </a:endParaRPr>
          </a:p>
        </p:txBody>
      </p:sp>
      <p:sp>
        <p:nvSpPr>
          <p:cNvPr id="4" name="TextBox 3"/>
          <p:cNvSpPr txBox="1"/>
          <p:nvPr/>
        </p:nvSpPr>
        <p:spPr>
          <a:xfrm>
            <a:off x="776037" y="5257800"/>
            <a:ext cx="2857500" cy="584775"/>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PhD Proposal By:</a:t>
            </a:r>
          </a:p>
          <a:p>
            <a:r>
              <a:rPr lang="en-US" sz="1600" dirty="0" smtClean="0">
                <a:latin typeface="Anime Ace 2.0 BB" pitchFamily="50" charset="0"/>
              </a:rPr>
              <a:t>Santiago Alfaro</a:t>
            </a:r>
            <a:endParaRPr lang="en-US" sz="1600" dirty="0">
              <a:latin typeface="Anime Ace 2.0 BB" pitchFamily="50" charset="0"/>
            </a:endParaRPr>
          </a:p>
        </p:txBody>
      </p:sp>
      <p:sp>
        <p:nvSpPr>
          <p:cNvPr id="5" name="TextBox 4"/>
          <p:cNvSpPr txBox="1"/>
          <p:nvPr/>
        </p:nvSpPr>
        <p:spPr>
          <a:xfrm>
            <a:off x="5143500" y="5600700"/>
            <a:ext cx="3200400" cy="1077218"/>
          </a:xfrm>
          <a:prstGeom prst="rect">
            <a:avLst/>
          </a:prstGeom>
          <a:solidFill>
            <a:schemeClr val="bg1"/>
          </a:solidFill>
          <a:ln w="28575">
            <a:solidFill>
              <a:schemeClr val="tx1"/>
            </a:solidFill>
          </a:ln>
        </p:spPr>
        <p:txBody>
          <a:bodyPr wrap="square" rtlCol="0">
            <a:spAutoFit/>
          </a:bodyPr>
          <a:lstStyle/>
          <a:p>
            <a:r>
              <a:rPr lang="en-US" sz="1600" dirty="0" smtClean="0">
                <a:latin typeface="Anime Ace 2.0 BB" pitchFamily="50" charset="0"/>
              </a:rPr>
              <a:t>Committee:</a:t>
            </a:r>
          </a:p>
          <a:p>
            <a:r>
              <a:rPr lang="en-US" sz="1600" dirty="0" smtClean="0">
                <a:latin typeface="Anime Ace 2.0 BB" pitchFamily="50" charset="0"/>
              </a:rPr>
              <a:t>V. Michael </a:t>
            </a:r>
            <a:r>
              <a:rPr lang="en-US" sz="1600" dirty="0" err="1" smtClean="0">
                <a:latin typeface="Anime Ace 2.0 BB" pitchFamily="50" charset="0"/>
              </a:rPr>
              <a:t>Bove</a:t>
            </a:r>
            <a:r>
              <a:rPr lang="en-US" sz="1600" dirty="0" smtClean="0">
                <a:latin typeface="Anime Ace 2.0 BB" pitchFamily="50" charset="0"/>
              </a:rPr>
              <a:t> Jr.</a:t>
            </a:r>
          </a:p>
          <a:p>
            <a:r>
              <a:rPr lang="en-US" sz="1600" dirty="0" smtClean="0">
                <a:latin typeface="Anime Ace 2.0 BB" pitchFamily="50" charset="0"/>
              </a:rPr>
              <a:t>Joseph </a:t>
            </a:r>
            <a:r>
              <a:rPr lang="en-US" sz="1600" dirty="0" err="1" smtClean="0">
                <a:latin typeface="Anime Ace 2.0 BB" pitchFamily="50" charset="0"/>
              </a:rPr>
              <a:t>Paradiso</a:t>
            </a:r>
            <a:endParaRPr lang="en-US" sz="1600" dirty="0" smtClean="0">
              <a:latin typeface="Anime Ace 2.0 BB" pitchFamily="50" charset="0"/>
            </a:endParaRPr>
          </a:p>
          <a:p>
            <a:r>
              <a:rPr lang="en-US" sz="1600" dirty="0" smtClean="0">
                <a:latin typeface="Anime Ace 2.0 BB" pitchFamily="50" charset="0"/>
              </a:rPr>
              <a:t>Kevin </a:t>
            </a:r>
            <a:r>
              <a:rPr lang="en-US" sz="1600" dirty="0" err="1" smtClean="0">
                <a:latin typeface="Anime Ace 2.0 BB" pitchFamily="50" charset="0"/>
              </a:rPr>
              <a:t>Slavin</a:t>
            </a:r>
            <a:endParaRPr lang="en-US" sz="1600" dirty="0">
              <a:latin typeface="Anime Ace 2.0 BB" pitchFamily="50" charset="0"/>
            </a:endParaRPr>
          </a:p>
        </p:txBody>
      </p:sp>
      <p:sp>
        <p:nvSpPr>
          <p:cNvPr id="7" name="Subtitle 2"/>
          <p:cNvSpPr txBox="1">
            <a:spLocks/>
          </p:cNvSpPr>
          <p:nvPr/>
        </p:nvSpPr>
        <p:spPr>
          <a:xfrm>
            <a:off x="571500" y="800100"/>
            <a:ext cx="8001000" cy="743786"/>
          </a:xfrm>
          <a:prstGeom prst="rect">
            <a:avLst/>
          </a:prstGeom>
          <a:solidFill>
            <a:schemeClr val="bg1"/>
          </a:solidFill>
          <a:ln w="28575">
            <a:solidFill>
              <a:schemeClr val="tx1"/>
            </a:solid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4800" dirty="0" smtClean="0">
                <a:solidFill>
                  <a:schemeClr val="tx1"/>
                </a:solidFill>
                <a:latin typeface="Anime Ace 2.0 BB" pitchFamily="50" charset="0"/>
              </a:rPr>
              <a:t>Digital synesthesia</a:t>
            </a:r>
            <a:endParaRPr lang="en-US" sz="4800" dirty="0">
              <a:solidFill>
                <a:schemeClr val="tx1"/>
              </a:solidFill>
              <a:latin typeface="Anime Ace 2.0 BB" pitchFamily="50" charset="0"/>
            </a:endParaRPr>
          </a:p>
        </p:txBody>
      </p:sp>
    </p:spTree>
    <p:extLst>
      <p:ext uri="{BB962C8B-B14F-4D97-AF65-F5344CB8AC3E}">
        <p14:creationId xmlns:p14="http://schemas.microsoft.com/office/powerpoint/2010/main" val="4292143480"/>
      </p:ext>
    </p:extLst>
  </p:cSld>
  <p:clrMapOvr>
    <a:masterClrMapping/>
  </p:clrMapOvr>
  <mc:AlternateContent xmlns:mc="http://schemas.openxmlformats.org/markup-compatibility/2006" xmlns:p14="http://schemas.microsoft.com/office/powerpoint/2010/main">
    <mc:Choice Requires="p14">
      <p:transition spd="slow" p14:dur="2000" advTm="22306"/>
    </mc:Choice>
    <mc:Fallback xmlns="">
      <p:transition spd="slow" advTm="2230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flipV="1">
            <a:off x="1828800" y="1285963"/>
            <a:ext cx="2514600" cy="85637"/>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943100" y="1485900"/>
            <a:ext cx="2514600" cy="182880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3100" y="1625198"/>
            <a:ext cx="2628900" cy="3420507"/>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5029200" y="1371600"/>
            <a:ext cx="2057400" cy="11430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4800600" y="1428750"/>
            <a:ext cx="2485327" cy="200025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4686300" y="1625198"/>
            <a:ext cx="2514600" cy="3746902"/>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pic>
        <p:nvPicPr>
          <p:cNvPr id="34" name="Picture 3" descr="C:\Users\TitoAlfaro\Documents\GitHub\PhDThesis\Presentations\Proposal\Sketches\Walke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35" name="Oval 34"/>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9455"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799455"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99455"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28600"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228600"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84355" y="57150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46" name="Rectangle 45"/>
          <p:cNvSpPr/>
          <p:nvPr/>
        </p:nvSpPr>
        <p:spPr>
          <a:xfrm>
            <a:off x="228600"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284355" y="2600236"/>
            <a:ext cx="13158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radiation</a:t>
            </a:r>
            <a:endParaRPr lang="en-US" sz="1100" dirty="0">
              <a:latin typeface="Anime Ace 2.0 BB" pitchFamily="50" charset="0"/>
            </a:endParaRPr>
          </a:p>
        </p:txBody>
      </p:sp>
      <p:sp>
        <p:nvSpPr>
          <p:cNvPr id="48" name="TextBox 47"/>
          <p:cNvSpPr txBox="1"/>
          <p:nvPr/>
        </p:nvSpPr>
        <p:spPr>
          <a:xfrm>
            <a:off x="284355" y="4614818"/>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sp>
        <p:nvSpPr>
          <p:cNvPr id="49" name="TextBox 48"/>
          <p:cNvSpPr txBox="1"/>
          <p:nvPr/>
        </p:nvSpPr>
        <p:spPr>
          <a:xfrm>
            <a:off x="6913755" y="583437"/>
            <a:ext cx="16002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sp>
        <p:nvSpPr>
          <p:cNvPr id="50" name="TextBox 49"/>
          <p:cNvSpPr txBox="1"/>
          <p:nvPr/>
        </p:nvSpPr>
        <p:spPr>
          <a:xfrm>
            <a:off x="6913755" y="2600236"/>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sp>
        <p:nvSpPr>
          <p:cNvPr id="51" name="TextBox 50"/>
          <p:cNvSpPr txBox="1"/>
          <p:nvPr/>
        </p:nvSpPr>
        <p:spPr>
          <a:xfrm>
            <a:off x="6913755" y="4614818"/>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pic>
        <p:nvPicPr>
          <p:cNvPr id="52" name="Picture 2" descr="C:\Documents and Settings\Santiago\My Documents\PhDThesis\Presentations\Proposal\Sketches\(2)AugSens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C:\Documents and Settings\Santiago\My Documents\PhDThesis\Presentations\Proposal\Sketches\(2)AugSens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C:\Users\TitoAlfaro\Documents\GitHub\PhDThesis\Presentations\Proposal\Sketches\tast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3" descr="C:\Users\TitoAlfaro\Documents\GitHub\PhDThesis\Presentations\Proposal\Sketches\touch.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817930"/>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59"/>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3" descr="C:\Users\TitoAlfaro\Documents\GitHub\PhDThesis\Presentations\Proposal\Sketches\Walke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57" name="Oval 56"/>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6799455"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6799455"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6799455"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228600"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228600"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284355" y="57150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68" name="Rectangle 67"/>
          <p:cNvSpPr/>
          <p:nvPr/>
        </p:nvSpPr>
        <p:spPr>
          <a:xfrm>
            <a:off x="228600"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284355" y="2600236"/>
            <a:ext cx="13158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radiation</a:t>
            </a:r>
            <a:endParaRPr lang="en-US" sz="1100" dirty="0">
              <a:latin typeface="Anime Ace 2.0 BB" pitchFamily="50" charset="0"/>
            </a:endParaRPr>
          </a:p>
        </p:txBody>
      </p:sp>
      <p:sp>
        <p:nvSpPr>
          <p:cNvPr id="70" name="TextBox 69"/>
          <p:cNvSpPr txBox="1"/>
          <p:nvPr/>
        </p:nvSpPr>
        <p:spPr>
          <a:xfrm>
            <a:off x="284355" y="4614818"/>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sp>
        <p:nvSpPr>
          <p:cNvPr id="71" name="TextBox 70"/>
          <p:cNvSpPr txBox="1"/>
          <p:nvPr/>
        </p:nvSpPr>
        <p:spPr>
          <a:xfrm>
            <a:off x="6913755" y="583437"/>
            <a:ext cx="16002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sp>
        <p:nvSpPr>
          <p:cNvPr id="72" name="TextBox 71"/>
          <p:cNvSpPr txBox="1"/>
          <p:nvPr/>
        </p:nvSpPr>
        <p:spPr>
          <a:xfrm>
            <a:off x="6913755" y="2600236"/>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sp>
        <p:nvSpPr>
          <p:cNvPr id="73" name="TextBox 72"/>
          <p:cNvSpPr txBox="1"/>
          <p:nvPr/>
        </p:nvSpPr>
        <p:spPr>
          <a:xfrm>
            <a:off x="6913755" y="4614818"/>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pic>
        <p:nvPicPr>
          <p:cNvPr id="74" name="Picture 2" descr="C:\Documents and Settings\Santiago\My Documents\PhDThesis\Presentations\Proposal\Sketches\(2)AugSens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C:\Documents and Settings\Santiago\My Documents\PhDThesis\Presentations\Proposal\Sketches\(2)AugSens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C:\Users\TitoAlfaro\Documents\GitHub\PhDThesis\Presentations\Proposal\Sketches\tast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3" descr="C:\Users\TitoAlfaro\Documents\GitHub\PhDThesis\Presentations\Proposal\Sketches\touch.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p:nvPr/>
        </p:nvCxnSpPr>
        <p:spPr>
          <a:xfrm flipH="1">
            <a:off x="3771900" y="1485900"/>
            <a:ext cx="3314700" cy="24003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1828800" y="1484484"/>
            <a:ext cx="1028700" cy="64598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943100" y="2628900"/>
            <a:ext cx="3431880" cy="1028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829300" y="4114800"/>
            <a:ext cx="1456627" cy="1028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5943600" y="2861846"/>
            <a:ext cx="970155" cy="7957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1943100" y="2587673"/>
            <a:ext cx="1028700" cy="278301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817930"/>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3200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362" name="Picture 2" descr="C:\Documents and Settings\Santiago\My Documents\PhDThesis\Presentations\Proposal\Sketches\(16)Immersio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70" t="7359" r="65200" b="54790"/>
          <a:stretch/>
        </p:blipFill>
        <p:spPr bwMode="auto">
          <a:xfrm>
            <a:off x="342900" y="237977"/>
            <a:ext cx="2830002" cy="29530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65402"/>
            <a:ext cx="21780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Mobile devices offer connection…</a:t>
            </a:r>
            <a:endParaRPr lang="en-US" sz="1100" dirty="0">
              <a:latin typeface="Anime Ace 2.0 BB" pitchFamily="50" charset="0"/>
            </a:endParaRPr>
          </a:p>
        </p:txBody>
      </p:sp>
      <p:sp>
        <p:nvSpPr>
          <p:cNvPr id="9" name="Rectangle 8"/>
          <p:cNvSpPr/>
          <p:nvPr/>
        </p:nvSpPr>
        <p:spPr>
          <a:xfrm>
            <a:off x="114300" y="3533923"/>
            <a:ext cx="3200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C:\Documents and Settings\Santiago\My Documents\PhDThesis\Presentations\Proposal\Sketches\(16)Immersion.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26" t="49552" r="65851" b="2199"/>
          <a:stretch/>
        </p:blipFill>
        <p:spPr bwMode="auto">
          <a:xfrm>
            <a:off x="685800" y="3691041"/>
            <a:ext cx="2195763" cy="295304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28601" y="3685025"/>
            <a:ext cx="12573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also distraction</a:t>
            </a:r>
            <a:endParaRPr lang="en-US" sz="1100" dirty="0">
              <a:latin typeface="Anime Ace 2.0 BB" pitchFamily="50" charset="0"/>
            </a:endParaRPr>
          </a:p>
        </p:txBody>
      </p:sp>
      <p:sp>
        <p:nvSpPr>
          <p:cNvPr id="12" name="Rectangle 11"/>
          <p:cNvSpPr/>
          <p:nvPr/>
        </p:nvSpPr>
        <p:spPr>
          <a:xfrm>
            <a:off x="3543300" y="114300"/>
            <a:ext cx="5372100" cy="6620023"/>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C:\Documents and Settings\Santiago\My Documents\PhDThesis\Presentations\Proposal\Sketches\(16)Immersion.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4882" t="5093" r="2727" b="5885"/>
          <a:stretch/>
        </p:blipFill>
        <p:spPr bwMode="auto">
          <a:xfrm>
            <a:off x="3657600" y="694824"/>
            <a:ext cx="5149813" cy="567819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343400" y="265402"/>
            <a:ext cx="21780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Digital synesthesia will create an immersive experience in the real world…</a:t>
            </a:r>
            <a:endParaRPr lang="en-US" sz="1100" dirty="0">
              <a:latin typeface="Anime Ace 2.0 BB" pitchFamily="50" charset="0"/>
            </a:endParaRPr>
          </a:p>
        </p:txBody>
      </p:sp>
      <p:sp>
        <p:nvSpPr>
          <p:cNvPr id="15" name="TextBox 14"/>
          <p:cNvSpPr txBox="1"/>
          <p:nvPr/>
        </p:nvSpPr>
        <p:spPr>
          <a:xfrm>
            <a:off x="7543800" y="62865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again!</a:t>
            </a:r>
            <a:endParaRPr lang="en-US" sz="1100" dirty="0">
              <a:latin typeface="Anime Ace 2.0 BB" pitchFamily="50" charset="0"/>
            </a:endParaRPr>
          </a:p>
        </p:txBody>
      </p:sp>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42834"/>
    </mc:Choice>
    <mc:Fallback xmlns="">
      <p:transition spd="slow" advTm="4283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Thermal interfaces</a:t>
            </a:r>
            <a:endParaRPr lang="en-US" sz="2000" dirty="0">
              <a:latin typeface="Anime Ace 2.0 BB" pitchFamily="50" charset="0"/>
            </a:endParaRPr>
          </a:p>
        </p:txBody>
      </p:sp>
    </p:spTree>
    <p:extLst>
      <p:ext uri="{BB962C8B-B14F-4D97-AF65-F5344CB8AC3E}">
        <p14:creationId xmlns:p14="http://schemas.microsoft.com/office/powerpoint/2010/main" val="1286784853"/>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78417" y="5486400"/>
            <a:ext cx="4992113" cy="7286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892" t="2143" r="2481" b="2435"/>
          <a:stretch/>
        </p:blipFill>
        <p:spPr bwMode="auto">
          <a:xfrm>
            <a:off x="178417" y="137158"/>
            <a:ext cx="4992113" cy="5212080"/>
          </a:xfrm>
          <a:prstGeom prst="rect">
            <a:avLst/>
          </a:prstGeom>
          <a:solidFill>
            <a:schemeClr val="bg2">
              <a:lumMod val="90000"/>
            </a:schemeClr>
          </a:solidFill>
          <a:ln w="28575">
            <a:solidFill>
              <a:schemeClr val="tx1"/>
            </a:solidFill>
          </a:ln>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45" t="2938" r="52213" b="2828"/>
          <a:stretch/>
        </p:blipFill>
        <p:spPr bwMode="auto">
          <a:xfrm>
            <a:off x="5372100" y="137161"/>
            <a:ext cx="3566160" cy="3156290"/>
          </a:xfrm>
          <a:prstGeom prst="rect">
            <a:avLst/>
          </a:prstGeom>
          <a:solidFill>
            <a:schemeClr val="bg2">
              <a:lumMod val="90000"/>
            </a:schemeClr>
          </a:solidFill>
          <a:ln w="28575">
            <a:solidFill>
              <a:schemeClr val="tx1"/>
            </a:solidFill>
          </a:ln>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5666" t="5531" r="1244" b="4107"/>
          <a:stretch/>
        </p:blipFill>
        <p:spPr bwMode="auto">
          <a:xfrm>
            <a:off x="5372100" y="3485114"/>
            <a:ext cx="3566160" cy="3233856"/>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363380" y="5600700"/>
            <a:ext cx="462218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Development of thermal displays and understanding the nature of thermal cues.</a:t>
            </a:r>
            <a:endParaRPr lang="en-US" sz="1100" dirty="0">
              <a:latin typeface="Anime Ace 2.0 BB" pitchFamily="50" charset="0"/>
            </a:endParaRPr>
          </a:p>
        </p:txBody>
      </p:sp>
      <p:sp>
        <p:nvSpPr>
          <p:cNvPr id="12" name="TextBox 11"/>
          <p:cNvSpPr txBox="1"/>
          <p:nvPr/>
        </p:nvSpPr>
        <p:spPr>
          <a:xfrm>
            <a:off x="178417" y="6380416"/>
            <a:ext cx="4992113"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Material discrimination and thermal </a:t>
            </a:r>
            <a:r>
              <a:rPr lang="en-US" sz="800" dirty="0" smtClean="0">
                <a:latin typeface="Anime Ace 2.0 BB" pitchFamily="50" charset="0"/>
              </a:rPr>
              <a:t>perception”</a:t>
            </a:r>
          </a:p>
          <a:p>
            <a:pPr algn="r"/>
            <a:r>
              <a:rPr lang="en-US" sz="800" dirty="0">
                <a:latin typeface="Anime Ace 2.0 BB" pitchFamily="50" charset="0"/>
              </a:rPr>
              <a:t>L. A. Jones and M. </a:t>
            </a:r>
            <a:r>
              <a:rPr lang="en-US" sz="800" dirty="0" err="1" smtClean="0">
                <a:latin typeface="Anime Ace 2.0 BB" pitchFamily="50" charset="0"/>
              </a:rPr>
              <a:t>Berris</a:t>
            </a:r>
            <a:endParaRPr lang="en-US" sz="800" dirty="0">
              <a:latin typeface="Anime Ace 2.0 BB" pitchFamily="50" charset="0"/>
            </a:endParaRPr>
          </a:p>
        </p:txBody>
      </p:sp>
      <p:sp>
        <p:nvSpPr>
          <p:cNvPr id="14" name="TextBox 13"/>
          <p:cNvSpPr txBox="1"/>
          <p:nvPr/>
        </p:nvSpPr>
        <p:spPr>
          <a:xfrm>
            <a:off x="2638230" y="2914701"/>
            <a:ext cx="234733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pressure and temperature change of the finger was measured</a:t>
            </a:r>
            <a:endParaRPr lang="en-US" sz="1100" dirty="0">
              <a:latin typeface="Anime Ace 2.0 BB" pitchFamily="50" charset="0"/>
            </a:endParaRPr>
          </a:p>
        </p:txBody>
      </p:sp>
      <p:sp>
        <p:nvSpPr>
          <p:cNvPr id="15" name="TextBox 14"/>
          <p:cNvSpPr txBox="1"/>
          <p:nvPr/>
        </p:nvSpPr>
        <p:spPr>
          <a:xfrm>
            <a:off x="5399978" y="228600"/>
            <a:ext cx="234733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Different material are placed in the device</a:t>
            </a:r>
            <a:endParaRPr lang="en-US" sz="1100" dirty="0">
              <a:latin typeface="Anime Ace 2.0 BB" pitchFamily="50" charset="0"/>
            </a:endParaRPr>
          </a:p>
        </p:txBody>
      </p:sp>
      <p:sp>
        <p:nvSpPr>
          <p:cNvPr id="16" name="TextBox 15"/>
          <p:cNvSpPr txBox="1"/>
          <p:nvPr/>
        </p:nvSpPr>
        <p:spPr>
          <a:xfrm>
            <a:off x="6515100" y="3553338"/>
            <a:ext cx="234733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subject must identify the warmer and colder of the two</a:t>
            </a:r>
            <a:endParaRPr lang="en-US" sz="1100" dirty="0">
              <a:latin typeface="Anime Ace 2.0 BB" pitchFamily="50" charset="0"/>
            </a:endParaRPr>
          </a:p>
        </p:txBody>
      </p:sp>
    </p:spTree>
    <p:extLst>
      <p:ext uri="{BB962C8B-B14F-4D97-AF65-F5344CB8AC3E}">
        <p14:creationId xmlns:p14="http://schemas.microsoft.com/office/powerpoint/2010/main" val="3017870638"/>
      </p:ext>
    </p:extLst>
  </p:cSld>
  <p:clrMapOvr>
    <a:masterClrMapping/>
  </p:clrMapOvr>
  <mc:AlternateContent xmlns:mc="http://schemas.openxmlformats.org/markup-compatibility/2006" xmlns:p14="http://schemas.microsoft.com/office/powerpoint/2010/main">
    <mc:Choice Requires="p14">
      <p:transition spd="slow" p14:dur="2000" advTm="592"/>
    </mc:Choice>
    <mc:Fallback xmlns="">
      <p:transition spd="slow" advTm="592"/>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55455" t="6119" r="6871" b="3362"/>
          <a:stretch/>
        </p:blipFill>
        <p:spPr bwMode="auto">
          <a:xfrm>
            <a:off x="6524288" y="198212"/>
            <a:ext cx="2431313"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505" t="4038" r="2610" b="3437"/>
          <a:stretch/>
        </p:blipFill>
        <p:spPr bwMode="auto">
          <a:xfrm>
            <a:off x="170054" y="198212"/>
            <a:ext cx="3461656"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5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61823" t="4095" r="9272" b="3396"/>
          <a:stretch/>
        </p:blipFill>
        <p:spPr bwMode="auto">
          <a:xfrm>
            <a:off x="6524288" y="2994103"/>
            <a:ext cx="243131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178417"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t>
            </a:r>
            <a:r>
              <a:rPr lang="en-US" sz="800" dirty="0">
                <a:latin typeface="Anime Ace 2.0 BB" pitchFamily="50" charset="0"/>
              </a:rPr>
              <a:t>Some Like it Hot ? </a:t>
            </a:r>
            <a:r>
              <a:rPr lang="en-US" sz="800" dirty="0" smtClean="0">
                <a:latin typeface="Anime Ace 2.0 BB" pitchFamily="50" charset="0"/>
              </a:rPr>
              <a:t>Thermal Feedback </a:t>
            </a:r>
            <a:r>
              <a:rPr lang="en-US" sz="800" dirty="0">
                <a:latin typeface="Anime Ace 2.0 BB" pitchFamily="50" charset="0"/>
              </a:rPr>
              <a:t>for Mobile </a:t>
            </a:r>
            <a:r>
              <a:rPr lang="en-US" sz="800" dirty="0" smtClean="0">
                <a:latin typeface="Anime Ace 2.0 BB" pitchFamily="50" charset="0"/>
              </a:rPr>
              <a:t>Devices”</a:t>
            </a:r>
          </a:p>
          <a:p>
            <a:pPr algn="r"/>
            <a:r>
              <a:rPr lang="en-US" sz="800" dirty="0">
                <a:latin typeface="Anime Ace 2.0 BB" pitchFamily="50" charset="0"/>
              </a:rPr>
              <a:t>G. Wilson, M. </a:t>
            </a:r>
            <a:r>
              <a:rPr lang="en-US" sz="800" dirty="0" err="1">
                <a:latin typeface="Anime Ace 2.0 BB" pitchFamily="50" charset="0"/>
              </a:rPr>
              <a:t>Halvey</a:t>
            </a:r>
            <a:r>
              <a:rPr lang="en-US" sz="800" dirty="0">
                <a:latin typeface="Anime Ace 2.0 BB" pitchFamily="50" charset="0"/>
              </a:rPr>
              <a:t>, S. A. Brewster, and S. A. Hughes,</a:t>
            </a:r>
          </a:p>
        </p:txBody>
      </p:sp>
      <p:pic>
        <p:nvPicPr>
          <p:cNvPr id="10"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4841" t="3778" r="58771" b="6484"/>
          <a:stretch/>
        </p:blipFill>
        <p:spPr bwMode="auto">
          <a:xfrm>
            <a:off x="3166282" y="2994103"/>
            <a:ext cx="3155163" cy="32004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7660" t="3464" r="51674" b="4633"/>
          <a:stretch/>
        </p:blipFill>
        <p:spPr bwMode="auto">
          <a:xfrm>
            <a:off x="3785577" y="198212"/>
            <a:ext cx="2584845" cy="25603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Rectangle 11"/>
          <p:cNvSpPr/>
          <p:nvPr/>
        </p:nvSpPr>
        <p:spPr>
          <a:xfrm>
            <a:off x="170054" y="2971800"/>
            <a:ext cx="2793384" cy="3245006"/>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7355" y="3063241"/>
            <a:ext cx="2494121"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users detect </a:t>
            </a:r>
            <a:r>
              <a:rPr lang="en-US" sz="1100" dirty="0">
                <a:latin typeface="Anime Ace 2.0 BB" pitchFamily="50" charset="0"/>
              </a:rPr>
              <a:t>hot and cold stimuli presented to the fingertips, the </a:t>
            </a:r>
            <a:r>
              <a:rPr lang="en-US" sz="1100" dirty="0" smtClean="0">
                <a:latin typeface="Anime Ace 2.0 BB" pitchFamily="50" charset="0"/>
              </a:rPr>
              <a:t>palm</a:t>
            </a:r>
            <a:r>
              <a:rPr lang="en-US" sz="1100" dirty="0">
                <a:latin typeface="Anime Ace 2.0 BB" pitchFamily="50" charset="0"/>
              </a:rPr>
              <a:t> </a:t>
            </a:r>
            <a:r>
              <a:rPr lang="en-US" sz="1100" dirty="0" smtClean="0">
                <a:latin typeface="Anime Ace 2.0 BB" pitchFamily="50" charset="0"/>
              </a:rPr>
              <a:t>and the arm</a:t>
            </a:r>
            <a:endParaRPr lang="en-US" sz="1100" dirty="0">
              <a:latin typeface="Anime Ace 2.0 BB" pitchFamily="50" charset="0"/>
            </a:endParaRPr>
          </a:p>
        </p:txBody>
      </p:sp>
      <p:sp>
        <p:nvSpPr>
          <p:cNvPr id="14" name="TextBox 13"/>
          <p:cNvSpPr txBox="1"/>
          <p:nvPr/>
        </p:nvSpPr>
        <p:spPr>
          <a:xfrm>
            <a:off x="241453" y="313907"/>
            <a:ext cx="1930247"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Microcontroller…</a:t>
            </a:r>
            <a:endParaRPr lang="en-US" sz="1100" dirty="0">
              <a:latin typeface="Anime Ace 2.0 BB" pitchFamily="50" charset="0"/>
            </a:endParaRPr>
          </a:p>
        </p:txBody>
      </p:sp>
      <p:sp>
        <p:nvSpPr>
          <p:cNvPr id="15" name="TextBox 14"/>
          <p:cNvSpPr txBox="1"/>
          <p:nvPr/>
        </p:nvSpPr>
        <p:spPr>
          <a:xfrm>
            <a:off x="241453" y="2184130"/>
            <a:ext cx="149828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and </a:t>
            </a:r>
            <a:r>
              <a:rPr lang="en-US" sz="1100" dirty="0" err="1" smtClean="0">
                <a:latin typeface="Anime Ace 2.0 BB" pitchFamily="50" charset="0"/>
              </a:rPr>
              <a:t>Peltier</a:t>
            </a:r>
            <a:endParaRPr lang="en-US" sz="1100" dirty="0">
              <a:latin typeface="Anime Ace 2.0 BB" pitchFamily="50" charset="0"/>
            </a:endParaRPr>
          </a:p>
        </p:txBody>
      </p:sp>
      <p:sp>
        <p:nvSpPr>
          <p:cNvPr id="16" name="TextBox 15"/>
          <p:cNvSpPr txBox="1"/>
          <p:nvPr/>
        </p:nvSpPr>
        <p:spPr>
          <a:xfrm>
            <a:off x="3829049" y="2426004"/>
            <a:ext cx="1371599"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palm</a:t>
            </a:r>
            <a:endParaRPr lang="en-US" sz="1100" dirty="0">
              <a:latin typeface="Anime Ace 2.0 BB" pitchFamily="50" charset="0"/>
            </a:endParaRPr>
          </a:p>
        </p:txBody>
      </p:sp>
      <p:sp>
        <p:nvSpPr>
          <p:cNvPr id="17" name="TextBox 16"/>
          <p:cNvSpPr txBox="1"/>
          <p:nvPr/>
        </p:nvSpPr>
        <p:spPr>
          <a:xfrm>
            <a:off x="6629400" y="501752"/>
            <a:ext cx="127120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8" name="TextBox 17"/>
          <p:cNvSpPr txBox="1"/>
          <p:nvPr/>
        </p:nvSpPr>
        <p:spPr>
          <a:xfrm>
            <a:off x="366895" y="5688687"/>
            <a:ext cx="249412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Two studies. One static indoor and one mobile</a:t>
            </a:r>
            <a:endParaRPr lang="en-US" sz="1100" dirty="0">
              <a:latin typeface="Anime Ace 2.0 BB" pitchFamily="50" charset="0"/>
            </a:endParaRPr>
          </a:p>
        </p:txBody>
      </p:sp>
      <p:sp>
        <p:nvSpPr>
          <p:cNvPr id="19" name="TextBox 18"/>
          <p:cNvSpPr txBox="1"/>
          <p:nvPr/>
        </p:nvSpPr>
        <p:spPr>
          <a:xfrm>
            <a:off x="4720689" y="5719695"/>
            <a:ext cx="41148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experiment was repeated with the subjects walking around</a:t>
            </a:r>
            <a:endParaRPr lang="en-US" sz="1100" dirty="0">
              <a:latin typeface="Anime Ace 2.0 BB" pitchFamily="50" charset="0"/>
            </a:endParaRPr>
          </a:p>
        </p:txBody>
      </p:sp>
    </p:spTree>
    <p:extLst>
      <p:ext uri="{BB962C8B-B14F-4D97-AF65-F5344CB8AC3E}">
        <p14:creationId xmlns:p14="http://schemas.microsoft.com/office/powerpoint/2010/main" val="1995238135"/>
      </p:ext>
    </p:extLst>
  </p:cSld>
  <p:clrMapOvr>
    <a:masterClrMapping/>
  </p:clrMapOvr>
  <mc:AlternateContent xmlns:mc="http://schemas.openxmlformats.org/markup-compatibility/2006" xmlns:p14="http://schemas.microsoft.com/office/powerpoint/2010/main">
    <mc:Choice Requires="p14">
      <p:transition spd="slow" p14:dur="2000" advTm="18330"/>
    </mc:Choice>
    <mc:Fallback xmlns="">
      <p:transition spd="slow" advTm="1833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381935" y="2171700"/>
            <a:ext cx="2380130" cy="707886"/>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Vibration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2381"/>
    </mc:Choice>
    <mc:Fallback xmlns="">
      <p:transition spd="slow" advTm="2381"/>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858" t="21972" r="2773" b="23296"/>
          <a:stretch/>
        </p:blipFill>
        <p:spPr bwMode="auto">
          <a:xfrm>
            <a:off x="255209" y="1200150"/>
            <a:ext cx="3749040" cy="165735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494" y="263309"/>
            <a:ext cx="1950720" cy="585216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09" y="3067469"/>
            <a:ext cx="6534211" cy="30480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5442" t="4228" r="15442" b="3307"/>
          <a:stretch/>
        </p:blipFill>
        <p:spPr bwMode="auto">
          <a:xfrm>
            <a:off x="4229100" y="263309"/>
            <a:ext cx="2560320" cy="259419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170054" y="6380416"/>
            <a:ext cx="877718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itchFamily="50" charset="0"/>
              </a:rPr>
              <a:t>“</a:t>
            </a:r>
            <a:r>
              <a:rPr lang="en-US" sz="800" dirty="0" err="1">
                <a:latin typeface="Anime Ace 2.0 BB" pitchFamily="50" charset="0"/>
              </a:rPr>
              <a:t>Vibrotactile</a:t>
            </a:r>
            <a:r>
              <a:rPr lang="en-US" sz="800" dirty="0">
                <a:latin typeface="Anime Ace 2.0 BB" pitchFamily="50" charset="0"/>
              </a:rPr>
              <a:t> pattern recognition on the arm and back”</a:t>
            </a:r>
          </a:p>
          <a:p>
            <a:pPr algn="r"/>
            <a:r>
              <a:rPr lang="nb-NO" sz="800" dirty="0">
                <a:latin typeface="Anime Ace 2.0 BB" pitchFamily="50" charset="0"/>
              </a:rPr>
              <a:t>L. A. Jones, J. Kunkel, and E. Piateski</a:t>
            </a:r>
            <a:endParaRPr lang="en-US" sz="800" dirty="0">
              <a:latin typeface="Anime Ace 2.0 BB" pitchFamily="50" charset="0"/>
            </a:endParaRPr>
          </a:p>
        </p:txBody>
      </p:sp>
      <p:sp>
        <p:nvSpPr>
          <p:cNvPr id="12" name="Rectangle 11"/>
          <p:cNvSpPr/>
          <p:nvPr/>
        </p:nvSpPr>
        <p:spPr>
          <a:xfrm>
            <a:off x="255209" y="263309"/>
            <a:ext cx="3840480" cy="77041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1655" y="348432"/>
            <a:ext cx="3420245"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How a tactile display can communicate simple instructions and commands</a:t>
            </a:r>
            <a:endParaRPr lang="en-US" sz="1100" dirty="0">
              <a:latin typeface="Anime Ace 2.0 BB" pitchFamily="50" charset="0"/>
            </a:endParaRPr>
          </a:p>
        </p:txBody>
      </p:sp>
      <p:sp>
        <p:nvSpPr>
          <p:cNvPr id="14" name="TextBox 13"/>
          <p:cNvSpPr txBox="1"/>
          <p:nvPr/>
        </p:nvSpPr>
        <p:spPr>
          <a:xfrm>
            <a:off x="271937" y="2595889"/>
            <a:ext cx="1328264"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back</a:t>
            </a:r>
            <a:endParaRPr lang="en-US" sz="1100" dirty="0">
              <a:latin typeface="Anime Ace 2.0 BB" pitchFamily="50" charset="0"/>
            </a:endParaRPr>
          </a:p>
        </p:txBody>
      </p:sp>
      <p:sp>
        <p:nvSpPr>
          <p:cNvPr id="15" name="TextBox 14"/>
          <p:cNvSpPr txBox="1"/>
          <p:nvPr/>
        </p:nvSpPr>
        <p:spPr>
          <a:xfrm>
            <a:off x="5372100" y="348432"/>
            <a:ext cx="119997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On the arm</a:t>
            </a:r>
            <a:endParaRPr lang="en-US" sz="1100" dirty="0">
              <a:latin typeface="Anime Ace 2.0 BB" pitchFamily="50" charset="0"/>
            </a:endParaRPr>
          </a:p>
        </p:txBody>
      </p:sp>
      <p:sp>
        <p:nvSpPr>
          <p:cNvPr id="16" name="TextBox 15"/>
          <p:cNvSpPr txBox="1"/>
          <p:nvPr/>
        </p:nvSpPr>
        <p:spPr>
          <a:xfrm>
            <a:off x="571500" y="3202219"/>
            <a:ext cx="1727894" cy="261610"/>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patterns</a:t>
            </a:r>
            <a:endParaRPr lang="en-US" sz="1100" dirty="0">
              <a:latin typeface="Anime Ace 2.0 BB" pitchFamily="50" charset="0"/>
            </a:endParaRPr>
          </a:p>
        </p:txBody>
      </p:sp>
      <p:sp>
        <p:nvSpPr>
          <p:cNvPr id="17" name="TextBox 16"/>
          <p:cNvSpPr txBox="1"/>
          <p:nvPr/>
        </p:nvSpPr>
        <p:spPr>
          <a:xfrm>
            <a:off x="6988134" y="5486400"/>
            <a:ext cx="1384406" cy="430887"/>
          </a:xfrm>
          <a:prstGeom prst="rect">
            <a:avLst/>
          </a:prstGeom>
          <a:solidFill>
            <a:schemeClr val="tx2">
              <a:lumMod val="20000"/>
              <a:lumOff val="80000"/>
            </a:schemeClr>
          </a:solidFill>
          <a:ln w="19050">
            <a:solidFill>
              <a:schemeClr val="tx1"/>
            </a:solidFill>
          </a:ln>
        </p:spPr>
        <p:txBody>
          <a:bodyPr wrap="square" rtlCol="0">
            <a:spAutoFit/>
          </a:bodyPr>
          <a:lstStyle/>
          <a:p>
            <a:r>
              <a:rPr lang="en-US" sz="1100" dirty="0" smtClean="0">
                <a:latin typeface="Anime Ace 2.0 BB" pitchFamily="50" charset="0"/>
              </a:rPr>
              <a:t>Simple instructions</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85367"/>
    </mc:Choice>
    <mc:Fallback xmlns="">
      <p:transition spd="slow" advTm="85367"/>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6227" t="6987" r="47670" b="1721"/>
          <a:stretch/>
        </p:blipFill>
        <p:spPr bwMode="auto">
          <a:xfrm>
            <a:off x="6812280" y="141433"/>
            <a:ext cx="2124686"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6900" t="2398" r="30971" b="5959"/>
          <a:stretch/>
        </p:blipFill>
        <p:spPr bwMode="auto">
          <a:xfrm>
            <a:off x="4800600" y="141433"/>
            <a:ext cx="1895582"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 y="141433"/>
            <a:ext cx="4493231"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7"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2083" t="20351" r="13709" b="13364"/>
          <a:stretch/>
        </p:blipFill>
        <p:spPr bwMode="auto">
          <a:xfrm>
            <a:off x="152400" y="3989070"/>
            <a:ext cx="5088674" cy="269748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5372100" y="6224885"/>
            <a:ext cx="357513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SenseableRays</a:t>
            </a:r>
            <a:r>
              <a:rPr lang="en-US" sz="800" dirty="0">
                <a:latin typeface="Anime Ace 2.0 BB" panose="02000503000000020004" pitchFamily="2" charset="0"/>
              </a:rPr>
              <a:t>: </a:t>
            </a:r>
            <a:r>
              <a:rPr lang="en-US" sz="800" dirty="0" err="1">
                <a:latin typeface="Anime Ace 2.0 BB" panose="02000503000000020004" pitchFamily="2" charset="0"/>
              </a:rPr>
              <a:t>opto</a:t>
            </a:r>
            <a:r>
              <a:rPr lang="en-US" sz="800" dirty="0">
                <a:latin typeface="Anime Ace 2.0 BB" panose="02000503000000020004" pitchFamily="2" charset="0"/>
              </a:rPr>
              <a:t>-haptic </a:t>
            </a:r>
            <a:r>
              <a:rPr lang="en-US" sz="800" dirty="0" smtClean="0">
                <a:latin typeface="Anime Ace 2.0 BB" panose="02000503000000020004" pitchFamily="2" charset="0"/>
              </a:rPr>
              <a:t>substitution </a:t>
            </a:r>
            <a:r>
              <a:rPr lang="en-US" sz="800" dirty="0">
                <a:latin typeface="Anime Ace 2.0 BB" panose="02000503000000020004" pitchFamily="2" charset="0"/>
              </a:rPr>
              <a:t>for touch-enhanced </a:t>
            </a:r>
            <a:r>
              <a:rPr lang="en-US" sz="800" dirty="0" smtClean="0">
                <a:latin typeface="Anime Ace 2.0 BB" panose="02000503000000020004" pitchFamily="2" charset="0"/>
              </a:rPr>
              <a:t>interactive spaces”</a:t>
            </a:r>
          </a:p>
          <a:p>
            <a:pPr algn="r"/>
            <a:r>
              <a:rPr lang="en-US" sz="800" dirty="0">
                <a:latin typeface="Anime Ace 2.0 BB" panose="02000503000000020004" pitchFamily="2" charset="0"/>
              </a:rPr>
              <a:t>J. </a:t>
            </a:r>
            <a:r>
              <a:rPr lang="en-US" sz="800" dirty="0" err="1">
                <a:latin typeface="Anime Ace 2.0 BB" panose="02000503000000020004" pitchFamily="2" charset="0"/>
              </a:rPr>
              <a:t>Rekimoto</a:t>
            </a:r>
            <a:endParaRPr lang="en-US" sz="800" dirty="0">
              <a:latin typeface="Anime Ace 2.0 BB" panose="02000503000000020004" pitchFamily="2" charset="0"/>
            </a:endParaRPr>
          </a:p>
        </p:txBody>
      </p:sp>
      <p:sp>
        <p:nvSpPr>
          <p:cNvPr id="11" name="Rectangle 10"/>
          <p:cNvSpPr/>
          <p:nvPr/>
        </p:nvSpPr>
        <p:spPr>
          <a:xfrm>
            <a:off x="5372101" y="3975130"/>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531650" y="4114800"/>
            <a:ext cx="281225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Optical-haptic substitution</a:t>
            </a:r>
            <a:endParaRPr lang="en-US" sz="1100" dirty="0">
              <a:latin typeface="Anime Ace 2.0 BB" pitchFamily="50" charset="0"/>
            </a:endParaRPr>
          </a:p>
        </p:txBody>
      </p:sp>
      <p:sp>
        <p:nvSpPr>
          <p:cNvPr id="13" name="TextBox 12"/>
          <p:cNvSpPr txBox="1"/>
          <p:nvPr/>
        </p:nvSpPr>
        <p:spPr>
          <a:xfrm>
            <a:off x="228600" y="228600"/>
            <a:ext cx="1669894"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No need for positioning, the system detects structured light.</a:t>
            </a:r>
            <a:endParaRPr lang="en-US" sz="1100" dirty="0">
              <a:latin typeface="Anime Ace 2.0 BB" pitchFamily="50" charset="0"/>
            </a:endParaRPr>
          </a:p>
        </p:txBody>
      </p:sp>
      <p:sp>
        <p:nvSpPr>
          <p:cNvPr id="14" name="TextBox 13"/>
          <p:cNvSpPr txBox="1"/>
          <p:nvPr/>
        </p:nvSpPr>
        <p:spPr>
          <a:xfrm>
            <a:off x="228599" y="4070521"/>
            <a:ext cx="2468137"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Full implementation of the system</a:t>
            </a:r>
            <a:endParaRPr lang="en-US" sz="1100" dirty="0">
              <a:latin typeface="Anime Ace 2.0 BB" pitchFamily="50" charset="0"/>
            </a:endParaRPr>
          </a:p>
        </p:txBody>
      </p:sp>
    </p:spTree>
    <p:extLst>
      <p:ext uri="{BB962C8B-B14F-4D97-AF65-F5344CB8AC3E}">
        <p14:creationId xmlns:p14="http://schemas.microsoft.com/office/powerpoint/2010/main" val="2372765293"/>
      </p:ext>
    </p:extLst>
  </p:cSld>
  <p:clrMapOvr>
    <a:masterClrMapping/>
  </p:clrMapOvr>
  <mc:AlternateContent xmlns:mc="http://schemas.openxmlformats.org/markup-compatibility/2006" xmlns:p14="http://schemas.microsoft.com/office/powerpoint/2010/main">
    <mc:Choice Requires="p14">
      <p:transition spd="slow" p14:dur="2000" advTm="44121"/>
    </mc:Choice>
    <mc:Fallback xmlns="">
      <p:transition spd="slow" advTm="44121"/>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1015663"/>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Mobile device interfaces</a:t>
            </a:r>
            <a:endParaRPr lang="en-US" sz="2000" dirty="0">
              <a:latin typeface="Anime Ace 2.0 BB" pitchFamily="50" charset="0"/>
            </a:endParaRPr>
          </a:p>
        </p:txBody>
      </p:sp>
    </p:spTree>
    <p:extLst>
      <p:ext uri="{BB962C8B-B14F-4D97-AF65-F5344CB8AC3E}">
        <p14:creationId xmlns:p14="http://schemas.microsoft.com/office/powerpoint/2010/main" val="1266901125"/>
      </p:ext>
    </p:extLst>
  </p:cSld>
  <p:clrMapOvr>
    <a:masterClrMapping/>
  </p:clrMapOvr>
  <mc:AlternateContent xmlns:mc="http://schemas.openxmlformats.org/markup-compatibility/2006" xmlns:p14="http://schemas.microsoft.com/office/powerpoint/2010/main">
    <mc:Choice Requires="p14">
      <p:transition spd="slow" p14:dur="2000" advTm="3820"/>
    </mc:Choice>
    <mc:Fallback xmlns="">
      <p:transition spd="slow" advTm="382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45831" y="114300"/>
            <a:ext cx="1911569"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Users\TitoAlfaro\Documents\GitHub\PhDThesis\Presentations\Proposal\Sketches\boyFac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49" t="3387" r="58250" b="7665"/>
          <a:stretch/>
        </p:blipFill>
        <p:spPr bwMode="auto">
          <a:xfrm>
            <a:off x="282742" y="228598"/>
            <a:ext cx="1729508" cy="30018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45831" y="3543300"/>
            <a:ext cx="4083269"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Documents and Settings\Santiago\My Documents\PhDThesis\Presentations\Proposal\Sketches\(1)Dream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997" t="10523" r="49706" b="50865"/>
          <a:stretch/>
        </p:blipFill>
        <p:spPr bwMode="auto">
          <a:xfrm>
            <a:off x="219331" y="4048301"/>
            <a:ext cx="3895469" cy="256596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247900" y="114300"/>
            <a:ext cx="27051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43499" y="114300"/>
            <a:ext cx="3854669"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3400" y="3543300"/>
            <a:ext cx="4654769"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1107996"/>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Humans have dreamt of going past our physical capabilities like…</a:t>
            </a:r>
            <a:endParaRPr lang="en-US" sz="1100" dirty="0">
              <a:latin typeface="Anime Ace 2.0 BB" pitchFamily="50" charset="0"/>
            </a:endParaRPr>
          </a:p>
        </p:txBody>
      </p:sp>
      <p:sp>
        <p:nvSpPr>
          <p:cNvPr id="13" name="TextBox 12"/>
          <p:cNvSpPr txBox="1"/>
          <p:nvPr/>
        </p:nvSpPr>
        <p:spPr>
          <a:xfrm>
            <a:off x="2417484" y="228599"/>
            <a:ext cx="19431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Breathing under water… </a:t>
            </a:r>
            <a:endParaRPr lang="en-US" sz="1100" dirty="0">
              <a:latin typeface="Anime Ace 2.0 BB" pitchFamily="50" charset="0"/>
            </a:endParaRPr>
          </a:p>
        </p:txBody>
      </p:sp>
      <p:sp>
        <p:nvSpPr>
          <p:cNvPr id="15" name="TextBox 14"/>
          <p:cNvSpPr txBox="1"/>
          <p:nvPr/>
        </p:nvSpPr>
        <p:spPr>
          <a:xfrm>
            <a:off x="282742" y="3657600"/>
            <a:ext cx="2249042"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going to space…</a:t>
            </a:r>
            <a:endParaRPr lang="en-US" sz="1100" dirty="0">
              <a:latin typeface="Anime Ace 2.0 BB" pitchFamily="50" charset="0"/>
            </a:endParaRPr>
          </a:p>
        </p:txBody>
      </p:sp>
      <p:pic>
        <p:nvPicPr>
          <p:cNvPr id="17" name="Picture 2" descr="C:\Documents and Settings\Santiago\My Documents\PhDThesis\Presentations\Proposal\Sketches\(1)Dream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7747" t="9461" r="5669" b="58233"/>
          <a:stretch/>
        </p:blipFill>
        <p:spPr bwMode="auto">
          <a:xfrm>
            <a:off x="2327313" y="914400"/>
            <a:ext cx="2473288" cy="16877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Documents and Settings\Santiago\My Documents\PhDThesis\Presentations\Proposal\Sketches\(1)Dream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8480" t="41392" r="1425" b="8481"/>
          <a:stretch/>
        </p:blipFill>
        <p:spPr bwMode="auto">
          <a:xfrm>
            <a:off x="5600700" y="359403"/>
            <a:ext cx="2971800" cy="287106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274984" y="228598"/>
            <a:ext cx="14859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Speed…</a:t>
            </a:r>
            <a:endParaRPr lang="en-US" sz="1100" dirty="0">
              <a:latin typeface="Anime Ace 2.0 BB" pitchFamily="50" charset="0"/>
            </a:endParaRPr>
          </a:p>
        </p:txBody>
      </p:sp>
      <p:pic>
        <p:nvPicPr>
          <p:cNvPr id="19" name="Picture 2" descr="C:\Documents and Settings\Santiago\My Documents\PhDThesis\Presentations\Proposal\Sketches\(1)Dreams.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059" t="26243" r="40048" b="11793"/>
          <a:stretch/>
        </p:blipFill>
        <p:spPr bwMode="auto">
          <a:xfrm>
            <a:off x="5073442" y="3615896"/>
            <a:ext cx="3374884" cy="305520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463566" y="3657600"/>
            <a:ext cx="1382918"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or flying.</a:t>
            </a:r>
            <a:endParaRPr lang="en-US" sz="1100" dirty="0">
              <a:latin typeface="Anime Ace 2.0 BB" pitchFamily="50" charset="0"/>
            </a:endParaRPr>
          </a:p>
        </p:txBody>
      </p:sp>
    </p:spTree>
    <p:extLst>
      <p:ext uri="{BB962C8B-B14F-4D97-AF65-F5344CB8AC3E}">
        <p14:creationId xmlns:p14="http://schemas.microsoft.com/office/powerpoint/2010/main" val="671404153"/>
      </p:ext>
    </p:extLst>
  </p:cSld>
  <p:clrMapOvr>
    <a:masterClrMapping/>
  </p:clrMapOvr>
  <mc:AlternateContent xmlns:mc="http://schemas.openxmlformats.org/markup-compatibility/2006" xmlns:p14="http://schemas.microsoft.com/office/powerpoint/2010/main">
    <mc:Choice Requires="p14">
      <p:transition spd="slow" p14:dur="2000" advTm="19617"/>
    </mc:Choice>
    <mc:Fallback xmlns="">
      <p:transition spd="slow" advTm="19617"/>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943600" y="204604"/>
            <a:ext cx="29718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86100" y="195079"/>
            <a:ext cx="2743200" cy="254812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170" t="9975" r="6783" b="48949"/>
          <a:stretch/>
        </p:blipFill>
        <p:spPr bwMode="auto">
          <a:xfrm>
            <a:off x="3086100"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1381" t="25298" r="10604" b="18797"/>
          <a:stretch/>
        </p:blipFill>
        <p:spPr bwMode="auto">
          <a:xfrm>
            <a:off x="3200400" y="348999"/>
            <a:ext cx="1588046" cy="2240280"/>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071" t="10202" r="45164" b="23278"/>
          <a:stretch/>
        </p:blipFill>
        <p:spPr bwMode="auto">
          <a:xfrm>
            <a:off x="7417346" y="354106"/>
            <a:ext cx="1371600" cy="2242265"/>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Rectangle 10"/>
          <p:cNvSpPr/>
          <p:nvPr/>
        </p:nvSpPr>
        <p:spPr>
          <a:xfrm>
            <a:off x="180092" y="195079"/>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9641" y="368270"/>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AffectPhone</a:t>
            </a:r>
            <a:endParaRPr lang="en-US" sz="1100" dirty="0">
              <a:latin typeface="Anime Ace 2.0 BB" pitchFamily="50" charset="0"/>
            </a:endParaRPr>
          </a:p>
        </p:txBody>
      </p:sp>
      <p:sp>
        <p:nvSpPr>
          <p:cNvPr id="13" name="TextBox 12"/>
          <p:cNvSpPr txBox="1"/>
          <p:nvPr/>
        </p:nvSpPr>
        <p:spPr>
          <a:xfrm>
            <a:off x="339641" y="800100"/>
            <a:ext cx="2289260" cy="1277273"/>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a:t>
            </a:r>
            <a:r>
              <a:rPr lang="en-US" sz="1100" dirty="0">
                <a:latin typeface="Anime Ace 2.0 BB" pitchFamily="50" charset="0"/>
              </a:rPr>
              <a:t>a user’s emotional state using </a:t>
            </a:r>
            <a:r>
              <a:rPr lang="en-US" sz="1100" dirty="0" smtClean="0">
                <a:latin typeface="Anime Ace 2.0 BB" pitchFamily="50" charset="0"/>
              </a:rPr>
              <a:t>GSR</a:t>
            </a:r>
            <a:r>
              <a:rPr lang="en-US" sz="1100" dirty="0">
                <a:latin typeface="Anime Ace 2.0 BB" pitchFamily="50" charset="0"/>
              </a:rPr>
              <a:t>, and conveys this state via changes in the temperature </a:t>
            </a:r>
            <a:r>
              <a:rPr lang="en-US" sz="1100" dirty="0" smtClean="0">
                <a:latin typeface="Anime Ace 2.0 BB" pitchFamily="50" charset="0"/>
              </a:rPr>
              <a:t>of </a:t>
            </a:r>
            <a:r>
              <a:rPr lang="en-US" sz="1100" dirty="0">
                <a:latin typeface="Anime Ace 2.0 BB" pitchFamily="50" charset="0"/>
              </a:rPr>
              <a:t>the back panel of the other handset</a:t>
            </a:r>
          </a:p>
        </p:txBody>
      </p:sp>
      <p:sp>
        <p:nvSpPr>
          <p:cNvPr id="14" name="TextBox 13"/>
          <p:cNvSpPr txBox="1"/>
          <p:nvPr/>
        </p:nvSpPr>
        <p:spPr>
          <a:xfrm>
            <a:off x="3086100" y="2853035"/>
            <a:ext cx="5829300"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AffectPhone</a:t>
            </a:r>
            <a:r>
              <a:rPr lang="en-US" sz="800" dirty="0">
                <a:latin typeface="Anime Ace 2.0 BB" panose="02000503000000020004" pitchFamily="2" charset="0"/>
              </a:rPr>
              <a:t>: A Handset Device to Present User’s Emotional State with Warmth/Coolness”</a:t>
            </a:r>
            <a:endParaRPr lang="en-US" sz="800" dirty="0" smtClean="0">
              <a:latin typeface="Anime Ace 2.0 BB" panose="02000503000000020004" pitchFamily="2" charset="0"/>
            </a:endParaRPr>
          </a:p>
          <a:p>
            <a:pPr algn="r"/>
            <a:r>
              <a:rPr lang="pl-PL" sz="800" dirty="0">
                <a:latin typeface="Anime Ace 2.0 BB" panose="02000503000000020004" pitchFamily="2" charset="0"/>
              </a:rPr>
              <a:t>K. Iwasaki, T. Miyaki, and J. </a:t>
            </a:r>
            <a:r>
              <a:rPr lang="pl-PL" sz="800" dirty="0" smtClean="0">
                <a:latin typeface="Anime Ace 2.0 BB" panose="02000503000000020004" pitchFamily="2" charset="0"/>
              </a:rPr>
              <a:t>Rekimoto</a:t>
            </a:r>
            <a:endParaRPr lang="en-US" sz="800" dirty="0">
              <a:latin typeface="Anime Ace 2.0 BB" panose="02000503000000020004" pitchFamily="2" charset="0"/>
            </a:endParaRPr>
          </a:p>
        </p:txBody>
      </p:sp>
      <p:sp>
        <p:nvSpPr>
          <p:cNvPr id="7" name="Oval Callout 6"/>
          <p:cNvSpPr/>
          <p:nvPr/>
        </p:nvSpPr>
        <p:spPr>
          <a:xfrm>
            <a:off x="3871008" y="2002539"/>
            <a:ext cx="1834876" cy="693036"/>
          </a:xfrm>
          <a:prstGeom prst="wedgeEllipseCallout">
            <a:avLst>
              <a:gd name="adj1" fmla="val -20138"/>
              <a:gd name="adj2" fmla="val -19194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Gsr</a:t>
            </a:r>
            <a:r>
              <a:rPr lang="en-US" sz="800" dirty="0" smtClean="0">
                <a:solidFill>
                  <a:schemeClr val="tx1"/>
                </a:solidFill>
                <a:latin typeface="Anime Ace 2.0 BB" pitchFamily="50" charset="0"/>
              </a:rPr>
              <a:t> sensor detects user’s emotions</a:t>
            </a:r>
            <a:endParaRPr lang="en-US" sz="800" dirty="0">
              <a:solidFill>
                <a:schemeClr val="tx1"/>
              </a:solidFill>
              <a:latin typeface="Anime Ace 2.0 BB" pitchFamily="50" charset="0"/>
            </a:endParaRPr>
          </a:p>
        </p:txBody>
      </p:sp>
      <p:sp>
        <p:nvSpPr>
          <p:cNvPr id="20" name="Oval Callout 19"/>
          <p:cNvSpPr/>
          <p:nvPr/>
        </p:nvSpPr>
        <p:spPr>
          <a:xfrm>
            <a:off x="6000750" y="283362"/>
            <a:ext cx="1834876" cy="693036"/>
          </a:xfrm>
          <a:prstGeom prst="wedgeEllipseCallout">
            <a:avLst>
              <a:gd name="adj1" fmla="val 51499"/>
              <a:gd name="adj2" fmla="val 8224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nime Ace 2.0 BB" pitchFamily="50" charset="0"/>
              </a:rPr>
              <a:t>Peltier</a:t>
            </a:r>
            <a:r>
              <a:rPr lang="en-US" sz="800" dirty="0" smtClean="0">
                <a:solidFill>
                  <a:schemeClr val="tx1"/>
                </a:solidFill>
                <a:latin typeface="Anime Ace 2.0 BB" pitchFamily="50" charset="0"/>
              </a:rPr>
              <a:t> delivers warmth or </a:t>
            </a:r>
            <a:r>
              <a:rPr lang="en-US" sz="800" dirty="0" err="1" smtClean="0">
                <a:solidFill>
                  <a:schemeClr val="tx1"/>
                </a:solidFill>
                <a:latin typeface="Anime Ace 2.0 BB" pitchFamily="50" charset="0"/>
              </a:rPr>
              <a:t>coolnes</a:t>
            </a:r>
            <a:endParaRPr lang="en-US" sz="800" dirty="0">
              <a:solidFill>
                <a:schemeClr val="tx1"/>
              </a:solidFill>
              <a:latin typeface="Anime Ace 2.0 BB" pitchFamily="50" charset="0"/>
            </a:endParaRPr>
          </a:p>
        </p:txBody>
      </p:sp>
      <p:sp>
        <p:nvSpPr>
          <p:cNvPr id="21" name="Rectangle 20"/>
          <p:cNvSpPr/>
          <p:nvPr/>
        </p:nvSpPr>
        <p:spPr>
          <a:xfrm>
            <a:off x="180092" y="3536246"/>
            <a:ext cx="2677408" cy="31084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39641" y="3709437"/>
            <a:ext cx="1946359"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connexus</a:t>
            </a:r>
            <a:endParaRPr lang="en-US" sz="1100" dirty="0">
              <a:latin typeface="Anime Ace 2.0 BB" pitchFamily="50" charset="0"/>
            </a:endParaRPr>
          </a:p>
        </p:txBody>
      </p:sp>
      <p:sp>
        <p:nvSpPr>
          <p:cNvPr id="23" name="TextBox 22"/>
          <p:cNvSpPr txBox="1"/>
          <p:nvPr/>
        </p:nvSpPr>
        <p:spPr>
          <a:xfrm>
            <a:off x="339641" y="4141267"/>
            <a:ext cx="228926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Aims to detect various conditions at a time and transmit them in different ways</a:t>
            </a:r>
            <a:endParaRPr lang="en-US" sz="1100" dirty="0">
              <a:latin typeface="Anime Ace 2.0 BB" pitchFamily="50" charset="0"/>
            </a:endParaRPr>
          </a:p>
        </p:txBody>
      </p:sp>
      <p:sp>
        <p:nvSpPr>
          <p:cNvPr id="25" name="TextBox 24"/>
          <p:cNvSpPr txBox="1"/>
          <p:nvPr/>
        </p:nvSpPr>
        <p:spPr>
          <a:xfrm>
            <a:off x="3086100" y="6182983"/>
            <a:ext cx="58293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a:latin typeface="Anime Ace 2.0 BB" panose="02000503000000020004" pitchFamily="2" charset="0"/>
              </a:rPr>
              <a:t>““</a:t>
            </a:r>
            <a:r>
              <a:rPr lang="en-US" sz="800" dirty="0" err="1">
                <a:latin typeface="Anime Ace 2.0 BB" panose="02000503000000020004" pitchFamily="2" charset="0"/>
              </a:rPr>
              <a:t>Connexus</a:t>
            </a:r>
            <a:r>
              <a:rPr lang="en-US" sz="800" dirty="0">
                <a:latin typeface="Anime Ace 2.0 BB" panose="02000503000000020004" pitchFamily="2" charset="0"/>
              </a:rPr>
              <a:t>: a communal interface”</a:t>
            </a:r>
            <a:endParaRPr lang="en-US" sz="800" dirty="0" smtClean="0">
              <a:latin typeface="Anime Ace 2.0 BB" panose="02000503000000020004" pitchFamily="2" charset="0"/>
            </a:endParaRPr>
          </a:p>
          <a:p>
            <a:pPr algn="r"/>
            <a:r>
              <a:rPr lang="pl-PL" sz="800" dirty="0">
                <a:latin typeface="Anime Ace 2.0 BB" panose="02000503000000020004" pitchFamily="2" charset="0"/>
              </a:rPr>
              <a:t>E. Paulos</a:t>
            </a:r>
            <a:endParaRPr lang="en-US" sz="800" dirty="0">
              <a:latin typeface="Anime Ace 2.0 BB" panose="02000503000000020004" pitchFamily="2" charset="0"/>
            </a:endParaRPr>
          </a:p>
        </p:txBody>
      </p:sp>
      <p:sp>
        <p:nvSpPr>
          <p:cNvPr id="26" name="TextBox 25"/>
          <p:cNvSpPr txBox="1"/>
          <p:nvPr/>
        </p:nvSpPr>
        <p:spPr>
          <a:xfrm>
            <a:off x="3154062" y="5257800"/>
            <a:ext cx="228926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Detects Pressure, ambient light and heartbeat</a:t>
            </a:r>
            <a:endParaRPr lang="en-US" sz="1100" dirty="0">
              <a:latin typeface="Anime Ace 2.0 BB" pitchFamily="50" charset="0"/>
            </a:endParaRPr>
          </a:p>
        </p:txBody>
      </p:sp>
      <p:pic>
        <p:nvPicPr>
          <p:cNvPr id="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492" t="58446" r="7461" b="478"/>
          <a:stretch/>
        </p:blipFill>
        <p:spPr bwMode="auto">
          <a:xfrm>
            <a:off x="6162931" y="3551692"/>
            <a:ext cx="2743201" cy="193383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8" name="TextBox 27"/>
          <p:cNvSpPr txBox="1"/>
          <p:nvPr/>
        </p:nvSpPr>
        <p:spPr>
          <a:xfrm>
            <a:off x="6499686" y="5391342"/>
            <a:ext cx="228926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Gives heat, light and vibration</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32467"/>
    </mc:Choice>
    <mc:Fallback xmlns="">
      <p:transition spd="slow" advTm="132467"/>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937564"/>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Sensory Substitution</a:t>
            </a:r>
            <a:endParaRPr lang="en-US" sz="2000" dirty="0">
              <a:latin typeface="Anime Ace 2.0 BB" pitchFamily="50" charset="0"/>
            </a:endParaRPr>
          </a:p>
        </p:txBody>
      </p:sp>
    </p:spTree>
    <p:extLst>
      <p:ext uri="{BB962C8B-B14F-4D97-AF65-F5344CB8AC3E}">
        <p14:creationId xmlns:p14="http://schemas.microsoft.com/office/powerpoint/2010/main" val="2795908206"/>
      </p:ext>
    </p:extLst>
  </p:cSld>
  <p:clrMapOvr>
    <a:masterClrMapping/>
  </p:clrMapOvr>
  <mc:AlternateContent xmlns:mc="http://schemas.openxmlformats.org/markup-compatibility/2006" xmlns:p14="http://schemas.microsoft.com/office/powerpoint/2010/main">
    <mc:Choice Requires="p14">
      <p:transition spd="slow" p14:dur="2000" advTm="4464"/>
    </mc:Choice>
    <mc:Fallback xmlns="">
      <p:transition spd="slow" advTm="4464"/>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1498" t="3797" r="43260" b="2895"/>
          <a:stretch/>
        </p:blipFill>
        <p:spPr bwMode="auto">
          <a:xfrm>
            <a:off x="3716484" y="211687"/>
            <a:ext cx="2932770"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98" y="3200400"/>
            <a:ext cx="2577078" cy="339852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45" name="Picture 5" descr="http://static.neatorama.com/images/2008-02/neil-harbisson.jpg"/>
          <p:cNvPicPr>
            <a:picLocks noChangeAspect="1" noChangeArrowheads="1"/>
          </p:cNvPicPr>
          <p:nvPr/>
        </p:nvPicPr>
        <p:blipFill rotWithShape="1">
          <a:blip r:embed="rId5">
            <a:extLst>
              <a:ext uri="{28A0092B-C50C-407E-A947-70E740481C1C}">
                <a14:useLocalDpi xmlns:a14="http://schemas.microsoft.com/office/drawing/2010/main" val="0"/>
              </a:ext>
            </a:extLst>
          </a:blip>
          <a:srcRect l="6969" t="2427" r="11701" b="14373"/>
          <a:stretch/>
        </p:blipFill>
        <p:spPr bwMode="auto">
          <a:xfrm>
            <a:off x="2977376" y="3200400"/>
            <a:ext cx="6045524" cy="29718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206298" y="192171"/>
            <a:ext cx="3415888" cy="243672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p>
        </p:txBody>
      </p:sp>
      <p:sp>
        <p:nvSpPr>
          <p:cNvPr id="10" name="TextBox 9"/>
          <p:cNvSpPr txBox="1"/>
          <p:nvPr/>
        </p:nvSpPr>
        <p:spPr>
          <a:xfrm>
            <a:off x="314286" y="275957"/>
            <a:ext cx="1514514" cy="60016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Brainport</a:t>
            </a:r>
            <a:r>
              <a:rPr lang="en-US" sz="1100" dirty="0" smtClean="0">
                <a:latin typeface="Anime Ace 2.0 BB" pitchFamily="50" charset="0"/>
              </a:rPr>
              <a:t> and </a:t>
            </a:r>
            <a:r>
              <a:rPr lang="en-US" sz="1100" dirty="0" err="1" smtClean="0">
                <a:latin typeface="Anime Ace 2.0 BB" pitchFamily="50" charset="0"/>
              </a:rPr>
              <a:t>eyeborg</a:t>
            </a:r>
            <a:endParaRPr lang="en-US" sz="1100" dirty="0">
              <a:latin typeface="Anime Ace 2.0 BB" pitchFamily="50" charset="0"/>
            </a:endParaRPr>
          </a:p>
        </p:txBody>
      </p:sp>
      <p:pic>
        <p:nvPicPr>
          <p:cNvPr id="11" name="Picture 2" descr="http://www.blogcdn.com/www.engadget.com/media/2009/08/14aug09_brainportreturns.jpg"/>
          <p:cNvPicPr>
            <a:picLocks noChangeAspect="1" noChangeArrowheads="1"/>
          </p:cNvPicPr>
          <p:nvPr/>
        </p:nvPicPr>
        <p:blipFill rotWithShape="1">
          <a:blip r:embed="rId3">
            <a:extLst>
              <a:ext uri="{28A0092B-C50C-407E-A947-70E740481C1C}">
                <a14:useLocalDpi xmlns:a14="http://schemas.microsoft.com/office/drawing/2010/main" val="0"/>
              </a:ext>
            </a:extLst>
          </a:blip>
          <a:srcRect l="58701" t="7416" r="2871" b="5051"/>
          <a:stretch/>
        </p:blipFill>
        <p:spPr bwMode="auto">
          <a:xfrm>
            <a:off x="6842118" y="211686"/>
            <a:ext cx="2174766" cy="281559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6298" y="2704724"/>
            <a:ext cx="3415888"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a:latin typeface="Anime Ace 2.0 BB" panose="02000503000000020004" pitchFamily="2" charset="0"/>
              </a:rPr>
              <a:t>Brainport</a:t>
            </a:r>
            <a:r>
              <a:rPr lang="en-US" sz="800" dirty="0">
                <a:latin typeface="Anime Ace 2.0 BB" panose="02000503000000020004" pitchFamily="2" charset="0"/>
              </a:rPr>
              <a:t>: an alternative input to the brain</a:t>
            </a:r>
            <a:r>
              <a:rPr lang="en-US" sz="800" dirty="0" smtClean="0">
                <a:latin typeface="Anime Ace 2.0 BB" panose="02000503000000020004" pitchFamily="2" charset="0"/>
              </a:rPr>
              <a:t>”</a:t>
            </a:r>
          </a:p>
          <a:p>
            <a:pPr algn="r"/>
            <a:r>
              <a:rPr lang="en-US" sz="800" dirty="0">
                <a:latin typeface="Anime Ace 2.0 BB" panose="02000503000000020004" pitchFamily="2" charset="0"/>
              </a:rPr>
              <a:t>Y. </a:t>
            </a:r>
            <a:r>
              <a:rPr lang="en-US" sz="800" dirty="0" err="1">
                <a:latin typeface="Anime Ace 2.0 BB" panose="02000503000000020004" pitchFamily="2" charset="0"/>
              </a:rPr>
              <a:t>Danilov</a:t>
            </a:r>
            <a:r>
              <a:rPr lang="en-US" sz="800" dirty="0">
                <a:latin typeface="Anime Ace 2.0 BB" panose="02000503000000020004" pitchFamily="2" charset="0"/>
              </a:rPr>
              <a:t> and M. Tyler</a:t>
            </a:r>
          </a:p>
        </p:txBody>
      </p:sp>
      <p:sp>
        <p:nvSpPr>
          <p:cNvPr id="13" name="TextBox 12"/>
          <p:cNvSpPr txBox="1"/>
          <p:nvPr/>
        </p:nvSpPr>
        <p:spPr>
          <a:xfrm>
            <a:off x="3853086"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Images captured by the camera…</a:t>
            </a:r>
            <a:endParaRPr lang="en-US" sz="1100" dirty="0">
              <a:latin typeface="Anime Ace 2.0 BB" pitchFamily="50" charset="0"/>
            </a:endParaRPr>
          </a:p>
        </p:txBody>
      </p:sp>
      <p:sp>
        <p:nvSpPr>
          <p:cNvPr id="14" name="TextBox 13"/>
          <p:cNvSpPr txBox="1"/>
          <p:nvPr/>
        </p:nvSpPr>
        <p:spPr>
          <a:xfrm>
            <a:off x="5796186" y="2404642"/>
            <a:ext cx="2950899"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are translated to electrical signals in the tongue</a:t>
            </a:r>
            <a:endParaRPr lang="en-US" sz="1100" dirty="0">
              <a:latin typeface="Anime Ace 2.0 BB" pitchFamily="50" charset="0"/>
            </a:endParaRPr>
          </a:p>
        </p:txBody>
      </p:sp>
      <p:sp>
        <p:nvSpPr>
          <p:cNvPr id="15" name="TextBox 14"/>
          <p:cNvSpPr txBox="1"/>
          <p:nvPr/>
        </p:nvSpPr>
        <p:spPr>
          <a:xfrm>
            <a:off x="2977376" y="6277808"/>
            <a:ext cx="6045524"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Eyeborg</a:t>
            </a:r>
            <a:r>
              <a:rPr lang="en-US" sz="800" dirty="0" smtClean="0">
                <a:latin typeface="Anime Ace 2.0 BB" panose="02000503000000020004" pitchFamily="2" charset="0"/>
              </a:rPr>
              <a:t>”</a:t>
            </a:r>
          </a:p>
          <a:p>
            <a:pPr algn="r"/>
            <a:r>
              <a:rPr lang="en-US" sz="800" dirty="0">
                <a:latin typeface="Anime Ace 2.0 BB" panose="02000503000000020004" pitchFamily="2" charset="0"/>
              </a:rPr>
              <a:t>Neil </a:t>
            </a:r>
            <a:r>
              <a:rPr lang="en-US" sz="800" dirty="0" err="1">
                <a:latin typeface="Anime Ace 2.0 BB" panose="02000503000000020004" pitchFamily="2" charset="0"/>
              </a:rPr>
              <a:t>Harbisson</a:t>
            </a:r>
            <a:endParaRPr lang="en-US" sz="800" dirty="0">
              <a:latin typeface="Anime Ace 2.0 BB" panose="02000503000000020004" pitchFamily="2" charset="0"/>
            </a:endParaRPr>
          </a:p>
        </p:txBody>
      </p:sp>
      <p:sp>
        <p:nvSpPr>
          <p:cNvPr id="16" name="TextBox 15"/>
          <p:cNvSpPr txBox="1"/>
          <p:nvPr/>
        </p:nvSpPr>
        <p:spPr>
          <a:xfrm>
            <a:off x="342900" y="5143500"/>
            <a:ext cx="22860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Uses a color sensor and camera to translate… </a:t>
            </a:r>
            <a:endParaRPr lang="en-US" sz="1100" dirty="0">
              <a:latin typeface="Anime Ace 2.0 BB" pitchFamily="50" charset="0"/>
            </a:endParaRPr>
          </a:p>
        </p:txBody>
      </p:sp>
      <p:sp>
        <p:nvSpPr>
          <p:cNvPr id="17" name="TextBox 16"/>
          <p:cNvSpPr txBox="1"/>
          <p:nvPr/>
        </p:nvSpPr>
        <p:spPr>
          <a:xfrm>
            <a:off x="3139068" y="5659025"/>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color information to sound</a:t>
            </a:r>
            <a:endParaRPr lang="en-US" sz="1100" dirty="0">
              <a:latin typeface="Anime Ace 2.0 BB" pitchFamily="50" charset="0"/>
            </a:endParaRPr>
          </a:p>
        </p:txBody>
      </p:sp>
    </p:spTree>
    <p:extLst>
      <p:ext uri="{BB962C8B-B14F-4D97-AF65-F5344CB8AC3E}">
        <p14:creationId xmlns:p14="http://schemas.microsoft.com/office/powerpoint/2010/main" val="1401670"/>
      </p:ext>
    </p:extLst>
  </p:cSld>
  <p:clrMapOvr>
    <a:masterClrMapping/>
  </p:clrMapOvr>
  <mc:AlternateContent xmlns:mc="http://schemas.openxmlformats.org/markup-compatibility/2006" xmlns:p14="http://schemas.microsoft.com/office/powerpoint/2010/main">
    <mc:Choice Requires="p14">
      <p:transition spd="slow" p14:dur="2000" advTm="150554"/>
    </mc:Choice>
    <mc:Fallback xmlns="">
      <p:transition spd="slow" advTm="150554"/>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714" y="71482"/>
            <a:ext cx="8950986" cy="11858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4470" y="199936"/>
            <a:ext cx="2380130" cy="400110"/>
          </a:xfrm>
          <a:prstGeom prst="rect">
            <a:avLst/>
          </a:prstGeom>
          <a:solidFill>
            <a:schemeClr val="bg1"/>
          </a:solidFill>
          <a:ln w="19050">
            <a:solidFill>
              <a:schemeClr val="tx1"/>
            </a:solidFill>
          </a:ln>
        </p:spPr>
        <p:txBody>
          <a:bodyPr wrap="square" rtlCol="0">
            <a:spAutoFit/>
          </a:bodyPr>
          <a:lstStyle/>
          <a:p>
            <a:r>
              <a:rPr lang="en-US" sz="2000" dirty="0" smtClean="0">
                <a:latin typeface="Anime Ace 2.0 BB" pitchFamily="50" charset="0"/>
              </a:rPr>
              <a:t>Background:</a:t>
            </a:r>
            <a:endParaRPr lang="en-US" sz="2000" dirty="0">
              <a:latin typeface="Anime Ace 2.0 BB" pitchFamily="50" charset="0"/>
            </a:endParaRPr>
          </a:p>
        </p:txBody>
      </p:sp>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00400" y="2171700"/>
            <a:ext cx="2743200" cy="475900"/>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New senses</a:t>
            </a:r>
            <a:endParaRPr lang="en-US" sz="2000" dirty="0">
              <a:latin typeface="Anime Ace 2.0 BB" pitchFamily="50" charset="0"/>
            </a:endParaRPr>
          </a:p>
        </p:txBody>
      </p:sp>
    </p:spTree>
    <p:extLst>
      <p:ext uri="{BB962C8B-B14F-4D97-AF65-F5344CB8AC3E}">
        <p14:creationId xmlns:p14="http://schemas.microsoft.com/office/powerpoint/2010/main" val="1437639272"/>
      </p:ext>
    </p:extLst>
  </p:cSld>
  <p:clrMapOvr>
    <a:masterClrMapping/>
  </p:clrMapOvr>
  <mc:AlternateContent xmlns:mc="http://schemas.openxmlformats.org/markup-compatibility/2006" xmlns:p14="http://schemas.microsoft.com/office/powerpoint/2010/main">
    <mc:Choice Requires="p14">
      <p:transition spd="slow" p14:dur="2000" advTm="8919"/>
    </mc:Choice>
    <mc:Fallback xmlns="">
      <p:transition spd="slow" advTm="8919"/>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http://farm3.staticflickr.com/2316/2111601193_040b1908ac_o.jpg"/>
          <p:cNvPicPr>
            <a:picLocks noChangeAspect="1" noChangeArrowheads="1"/>
          </p:cNvPicPr>
          <p:nvPr/>
        </p:nvPicPr>
        <p:blipFill rotWithShape="1">
          <a:blip r:embed="rId3">
            <a:extLst>
              <a:ext uri="{28A0092B-C50C-407E-A947-70E740481C1C}">
                <a14:useLocalDpi xmlns:a14="http://schemas.microsoft.com/office/drawing/2010/main" val="0"/>
              </a:ext>
            </a:extLst>
          </a:blip>
          <a:srcRect l="24270" t="1371" r="23627" b="21543"/>
          <a:stretch/>
        </p:blipFill>
        <p:spPr bwMode="auto">
          <a:xfrm>
            <a:off x="4529252" y="3476531"/>
            <a:ext cx="2709747" cy="267402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8" name="Picture 4" descr="http://farm3.staticflickr.com/2110/2112387666_e3e54fb778_o.jpg"/>
          <p:cNvPicPr>
            <a:picLocks noChangeAspect="1" noChangeArrowheads="1"/>
          </p:cNvPicPr>
          <p:nvPr/>
        </p:nvPicPr>
        <p:blipFill rotWithShape="1">
          <a:blip r:embed="rId4">
            <a:extLst>
              <a:ext uri="{28A0092B-C50C-407E-A947-70E740481C1C}">
                <a14:useLocalDpi xmlns:a14="http://schemas.microsoft.com/office/drawing/2010/main" val="0"/>
              </a:ext>
            </a:extLst>
          </a:blip>
          <a:srcRect l="23976" t="8443" r="23491"/>
          <a:stretch/>
        </p:blipFill>
        <p:spPr bwMode="auto">
          <a:xfrm>
            <a:off x="152401" y="3476532"/>
            <a:ext cx="2753083"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253" t="3038" r="3182" b="9105"/>
          <a:stretch/>
        </p:blipFill>
        <p:spPr bwMode="auto">
          <a:xfrm>
            <a:off x="152401" y="217170"/>
            <a:ext cx="2914929" cy="2579397"/>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72" name="Picture 8" descr="http://farm3.staticflickr.com/2655/3909562084_08821936f2_b.jpg"/>
          <p:cNvPicPr>
            <a:picLocks noChangeAspect="1" noChangeArrowheads="1"/>
          </p:cNvPicPr>
          <p:nvPr/>
        </p:nvPicPr>
        <p:blipFill rotWithShape="1">
          <a:blip r:embed="rId6">
            <a:extLst>
              <a:ext uri="{28A0092B-C50C-407E-A947-70E740481C1C}">
                <a14:useLocalDpi xmlns:a14="http://schemas.microsoft.com/office/drawing/2010/main" val="0"/>
              </a:ext>
            </a:extLst>
          </a:blip>
          <a:srcRect l="52210" t="14584" r="21767"/>
          <a:stretch/>
        </p:blipFill>
        <p:spPr bwMode="auto">
          <a:xfrm>
            <a:off x="3067330" y="3476532"/>
            <a:ext cx="1300078" cy="3200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274" name="Picture 10" descr="http://www.buqutech.com/Portals/2/images-blog/magnet-implants-paperclip-finger.jpg"/>
          <p:cNvPicPr>
            <a:picLocks noChangeAspect="1" noChangeArrowheads="1"/>
          </p:cNvPicPr>
          <p:nvPr/>
        </p:nvPicPr>
        <p:blipFill rotWithShape="1">
          <a:blip r:embed="rId7">
            <a:extLst>
              <a:ext uri="{28A0092B-C50C-407E-A947-70E740481C1C}">
                <a14:useLocalDpi xmlns:a14="http://schemas.microsoft.com/office/drawing/2010/main" val="0"/>
              </a:ext>
            </a:extLst>
          </a:blip>
          <a:srcRect l="824" t="17425" r="35712" b="27804"/>
          <a:stretch/>
        </p:blipFill>
        <p:spPr bwMode="auto">
          <a:xfrm>
            <a:off x="3372824" y="217169"/>
            <a:ext cx="2780707" cy="257939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95800" y="6338378"/>
            <a:ext cx="2743200" cy="338554"/>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MOMO: a haptic navigation device</a:t>
            </a:r>
            <a:r>
              <a:rPr lang="en-US" sz="800" dirty="0" smtClean="0">
                <a:latin typeface="Anime Ace 2.0 BB" panose="02000503000000020004" pitchFamily="2" charset="0"/>
              </a:rPr>
              <a:t>”</a:t>
            </a:r>
          </a:p>
          <a:p>
            <a:pPr algn="r"/>
            <a:r>
              <a:rPr lang="en-US" sz="800" dirty="0">
                <a:latin typeface="Anime Ace 2.0 BB" panose="02000503000000020004" pitchFamily="2" charset="0"/>
              </a:rPr>
              <a:t>C. WANG and K. O’FRIEL</a:t>
            </a:r>
          </a:p>
        </p:txBody>
      </p:sp>
      <p:sp>
        <p:nvSpPr>
          <p:cNvPr id="12" name="TextBox 11"/>
          <p:cNvSpPr txBox="1"/>
          <p:nvPr/>
        </p:nvSpPr>
        <p:spPr>
          <a:xfrm>
            <a:off x="126289" y="2848687"/>
            <a:ext cx="2967152"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anose="02000503000000020004" pitchFamily="2" charset="0"/>
              </a:rPr>
              <a:t>“</a:t>
            </a:r>
            <a:r>
              <a:rPr lang="en-US" sz="800" dirty="0" err="1" smtClean="0">
                <a:latin typeface="Anime Ace 2.0 BB" panose="02000503000000020004" pitchFamily="2" charset="0"/>
              </a:rPr>
              <a:t>feelSpace</a:t>
            </a:r>
            <a:r>
              <a:rPr lang="en-US" sz="800" dirty="0" smtClean="0">
                <a:latin typeface="Anime Ace 2.0 BB" panose="02000503000000020004" pitchFamily="2" charset="0"/>
              </a:rPr>
              <a:t> Belt”</a:t>
            </a:r>
          </a:p>
          <a:p>
            <a:pPr algn="r"/>
            <a:r>
              <a:rPr lang="sv-SE" sz="800" dirty="0">
                <a:latin typeface="Anime Ace 2.0 BB" panose="02000503000000020004" pitchFamily="2" charset="0"/>
              </a:rPr>
              <a:t>Nagel, S. K., Carl, C., Kringe, T., Märtin, R., &amp; König, P.</a:t>
            </a:r>
            <a:endParaRPr lang="en-US" sz="800" dirty="0">
              <a:latin typeface="Anime Ace 2.0 BB" panose="02000503000000020004" pitchFamily="2" charset="0"/>
            </a:endParaRPr>
          </a:p>
        </p:txBody>
      </p:sp>
      <p:sp>
        <p:nvSpPr>
          <p:cNvPr id="15" name="TextBox 14"/>
          <p:cNvSpPr txBox="1"/>
          <p:nvPr/>
        </p:nvSpPr>
        <p:spPr>
          <a:xfrm>
            <a:off x="3336729" y="2971798"/>
            <a:ext cx="2799375" cy="338554"/>
          </a:xfrm>
          <a:prstGeom prst="rect">
            <a:avLst/>
          </a:prstGeom>
          <a:solidFill>
            <a:schemeClr val="accent3">
              <a:lumMod val="60000"/>
              <a:lumOff val="40000"/>
            </a:schemeClr>
          </a:solidFill>
          <a:ln w="19050">
            <a:solidFill>
              <a:schemeClr val="tx1"/>
            </a:solidFill>
          </a:ln>
        </p:spPr>
        <p:txBody>
          <a:bodyPr wrap="square" rtlCol="0" anchor="ctr">
            <a:spAutoFit/>
          </a:bodyPr>
          <a:lstStyle/>
          <a:p>
            <a:pPr algn="r"/>
            <a:r>
              <a:rPr lang="en-US" sz="800" dirty="0" smtClean="0">
                <a:latin typeface="Anime Ace 2.0 BB" panose="02000503000000020004" pitchFamily="2" charset="0"/>
              </a:rPr>
              <a:t>“</a:t>
            </a:r>
            <a:r>
              <a:rPr lang="en-US" sz="800" dirty="0">
                <a:latin typeface="Anime Ace 2.0 BB" panose="02000503000000020004" pitchFamily="2" charset="0"/>
              </a:rPr>
              <a:t>Body Hacking: My Magnetic Implant</a:t>
            </a:r>
            <a:r>
              <a:rPr lang="en-US" sz="800" dirty="0" smtClean="0">
                <a:latin typeface="Anime Ace 2.0 BB" panose="02000503000000020004" pitchFamily="2" charset="0"/>
              </a:rPr>
              <a:t>”</a:t>
            </a:r>
          </a:p>
          <a:p>
            <a:pPr algn="r"/>
            <a:r>
              <a:rPr lang="en-US" sz="800" dirty="0">
                <a:latin typeface="Anime Ace 2.0 BB" panose="02000503000000020004" pitchFamily="2" charset="0"/>
              </a:rPr>
              <a:t>D. Berg</a:t>
            </a:r>
          </a:p>
        </p:txBody>
      </p:sp>
      <p:sp>
        <p:nvSpPr>
          <p:cNvPr id="16" name="Rectangle 15"/>
          <p:cNvSpPr/>
          <p:nvPr/>
        </p:nvSpPr>
        <p:spPr>
          <a:xfrm>
            <a:off x="6286500" y="192169"/>
            <a:ext cx="2736400" cy="3118183"/>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59344" y="275956"/>
            <a:ext cx="1998856"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err="1" smtClean="0">
                <a:latin typeface="Anime Ace 2.0 BB" pitchFamily="50" charset="0"/>
              </a:rPr>
              <a:t>Feelspace</a:t>
            </a:r>
            <a:r>
              <a:rPr lang="en-US" sz="1100" dirty="0" smtClean="0">
                <a:latin typeface="Anime Ace 2.0 BB" pitchFamily="50" charset="0"/>
              </a:rPr>
              <a:t> belt, body hacking and </a:t>
            </a:r>
            <a:r>
              <a:rPr lang="en-US" sz="1100" dirty="0" err="1" smtClean="0">
                <a:latin typeface="Anime Ace 2.0 BB" pitchFamily="50" charset="0"/>
              </a:rPr>
              <a:t>momo</a:t>
            </a:r>
            <a:endParaRPr lang="en-US" sz="1100" dirty="0">
              <a:latin typeface="Anime Ace 2.0 BB" pitchFamily="50" charset="0"/>
            </a:endParaRPr>
          </a:p>
        </p:txBody>
      </p:sp>
    </p:spTree>
    <p:extLst>
      <p:ext uri="{BB962C8B-B14F-4D97-AF65-F5344CB8AC3E}">
        <p14:creationId xmlns:p14="http://schemas.microsoft.com/office/powerpoint/2010/main" val="2136893768"/>
      </p:ext>
    </p:extLst>
  </p:cSld>
  <p:clrMapOvr>
    <a:masterClrMapping/>
  </p:clrMapOvr>
  <mc:AlternateContent xmlns:mc="http://schemas.openxmlformats.org/markup-compatibility/2006" xmlns:p14="http://schemas.microsoft.com/office/powerpoint/2010/main">
    <mc:Choice Requires="p14">
      <p:transition spd="slow" p14:dur="2000" advTm="183107"/>
    </mc:Choice>
    <mc:Fallback xmlns="">
      <p:transition spd="slow" advTm="183107"/>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2514600"/>
            <a:ext cx="8778240" cy="36576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Situational awareness</a:t>
            </a:r>
            <a:endParaRPr lang="en-US" sz="1600" dirty="0">
              <a:latin typeface="Anime Ace 2.0 BB" pitchFamily="50" charset="0"/>
            </a:endParaRPr>
          </a:p>
        </p:txBody>
      </p:sp>
      <p:sp>
        <p:nvSpPr>
          <p:cNvPr id="9" name="TextBox 8"/>
          <p:cNvSpPr txBox="1"/>
          <p:nvPr/>
        </p:nvSpPr>
        <p:spPr>
          <a:xfrm>
            <a:off x="339640" y="1143000"/>
            <a:ext cx="3203659"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Take information from the environment, integrate it with previous knowledge and form a coherent mental picture</a:t>
            </a:r>
            <a:endParaRPr lang="en-US" sz="1100" dirty="0">
              <a:latin typeface="Anime Ace 2.0 BB" pitchFamily="50" charset="0"/>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2378" t="15624" r="35392" b="50510"/>
          <a:stretch/>
        </p:blipFill>
        <p:spPr bwMode="auto">
          <a:xfrm>
            <a:off x="5715001" y="228599"/>
            <a:ext cx="3246120" cy="206046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836" t="15624" r="43358" b="60990"/>
          <a:stretch/>
        </p:blipFill>
        <p:spPr bwMode="auto">
          <a:xfrm>
            <a:off x="3897630" y="206298"/>
            <a:ext cx="1668780" cy="208277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93153336"/>
      </p:ext>
    </p:extLst>
  </p:cSld>
  <p:clrMapOvr>
    <a:masterClrMapping/>
  </p:clrMapOvr>
  <mc:AlternateContent xmlns:mc="http://schemas.openxmlformats.org/markup-compatibility/2006" xmlns:p14="http://schemas.microsoft.com/office/powerpoint/2010/main">
    <mc:Choice Requires="p14">
      <p:transition spd="slow" p14:dur="2000" advTm="78051"/>
    </mc:Choice>
    <mc:Fallback xmlns="">
      <p:transition spd="slow" advTm="78051"/>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180092" y="206298"/>
            <a:ext cx="3564866" cy="208277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9640" y="36827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neuroplasticity</a:t>
            </a:r>
            <a:endParaRPr lang="en-US" sz="1600" dirty="0">
              <a:latin typeface="Anime Ace 2.0 BB" pitchFamily="50" charset="0"/>
            </a:endParaRPr>
          </a:p>
        </p:txBody>
      </p:sp>
      <p:sp>
        <p:nvSpPr>
          <p:cNvPr id="9" name="TextBox 8"/>
          <p:cNvSpPr txBox="1"/>
          <p:nvPr/>
        </p:nvSpPr>
        <p:spPr>
          <a:xfrm>
            <a:off x="339640" y="1143000"/>
            <a:ext cx="3203659"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ability of the brain to assimilate new input</a:t>
            </a:r>
            <a:endParaRPr lang="en-US" sz="1100" dirty="0">
              <a:latin typeface="Anime Ace 2.0 BB" pitchFamily="50" charset="0"/>
            </a:endParaRPr>
          </a:p>
        </p:txBody>
      </p:sp>
    </p:spTree>
    <p:extLst>
      <p:ext uri="{BB962C8B-B14F-4D97-AF65-F5344CB8AC3E}">
        <p14:creationId xmlns:p14="http://schemas.microsoft.com/office/powerpoint/2010/main" val="4033328781"/>
      </p:ext>
    </p:extLst>
  </p:cSld>
  <p:clrMapOvr>
    <a:masterClrMapping/>
  </p:clrMapOvr>
  <mc:AlternateContent xmlns:mc="http://schemas.openxmlformats.org/markup-compatibility/2006" xmlns:p14="http://schemas.microsoft.com/office/powerpoint/2010/main">
    <mc:Choice Requires="p14">
      <p:transition spd="slow" p14:dur="2000" advTm="65264"/>
    </mc:Choice>
    <mc:Fallback xmlns="">
      <p:transition spd="slow" advTm="65264"/>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714" y="1485900"/>
            <a:ext cx="8950986" cy="3771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743200" y="2171700"/>
            <a:ext cx="3657600" cy="553998"/>
          </a:xfrm>
          <a:prstGeom prst="rect">
            <a:avLst/>
          </a:prstGeom>
          <a:solidFill>
            <a:schemeClr val="bg1"/>
          </a:solidFill>
          <a:ln w="19050">
            <a:solidFill>
              <a:schemeClr val="tx1"/>
            </a:solidFill>
          </a:ln>
        </p:spPr>
        <p:txBody>
          <a:bodyPr wrap="square" rtlCol="0">
            <a:spAutoFit/>
          </a:bodyPr>
          <a:lstStyle/>
          <a:p>
            <a:pPr algn="ctr">
              <a:lnSpc>
                <a:spcPct val="150000"/>
              </a:lnSpc>
            </a:pPr>
            <a:r>
              <a:rPr lang="en-US" sz="2000" dirty="0" smtClean="0">
                <a:latin typeface="Anime Ace 2.0 BB" pitchFamily="50" charset="0"/>
              </a:rPr>
              <a:t>Digital Synesthesia</a:t>
            </a:r>
            <a:endParaRPr lang="en-US" sz="2000" dirty="0">
              <a:latin typeface="Anime Ace 2.0 BB" pitchFamily="50" charset="0"/>
            </a:endParaRPr>
          </a:p>
        </p:txBody>
      </p:sp>
    </p:spTree>
    <p:extLst>
      <p:ext uri="{BB962C8B-B14F-4D97-AF65-F5344CB8AC3E}">
        <p14:creationId xmlns:p14="http://schemas.microsoft.com/office/powerpoint/2010/main" val="3393828085"/>
      </p:ext>
    </p:extLst>
  </p:cSld>
  <p:clrMapOvr>
    <a:masterClrMapping/>
  </p:clrMapOvr>
  <mc:AlternateContent xmlns:mc="http://schemas.openxmlformats.org/markup-compatibility/2006" xmlns:p14="http://schemas.microsoft.com/office/powerpoint/2010/main">
    <mc:Choice Requires="p14">
      <p:transition spd="slow" p14:dur="2000" advTm="6579"/>
    </mc:Choice>
    <mc:Fallback xmlns="">
      <p:transition spd="slow" advTm="6579"/>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0092" y="206298"/>
            <a:ext cx="4277608" cy="2994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C:\Documents and Settings\Santiago\My Documents\PhDThesis\Presentations\Proposal\Sketches\(12)Uexkull.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85" t="9561" r="55016" b="43334"/>
          <a:stretch/>
        </p:blipFill>
        <p:spPr bwMode="auto">
          <a:xfrm>
            <a:off x="800100" y="367253"/>
            <a:ext cx="2965784" cy="26721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Skin’s light sensitivity to find a tall grass</a:t>
            </a:r>
            <a:endParaRPr lang="en-US" sz="1100" dirty="0">
              <a:latin typeface="Anime Ace 2.0 BB" pitchFamily="50" charset="0"/>
            </a:endParaRPr>
          </a:p>
        </p:txBody>
      </p:sp>
      <p:sp>
        <p:nvSpPr>
          <p:cNvPr id="9" name="Rectangle 8"/>
          <p:cNvSpPr/>
          <p:nvPr/>
        </p:nvSpPr>
        <p:spPr>
          <a:xfrm>
            <a:off x="4686300" y="206298"/>
            <a:ext cx="4277608" cy="2994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Documents and Settings\Santiago\My Documents\PhDThesis\Presentations\Proposal\Sketches\(12)Uexkull.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267" t="10409" r="4123" b="47284"/>
          <a:stretch/>
        </p:blipFill>
        <p:spPr bwMode="auto">
          <a:xfrm>
            <a:off x="4800600" y="331158"/>
            <a:ext cx="4000500" cy="2747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849108"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Sense victim through smell</a:t>
            </a:r>
            <a:endParaRPr lang="en-US" sz="1100" dirty="0">
              <a:latin typeface="Anime Ace 2.0 BB" pitchFamily="50" charset="0"/>
            </a:endParaRPr>
          </a:p>
        </p:txBody>
      </p:sp>
      <p:sp>
        <p:nvSpPr>
          <p:cNvPr id="12" name="Rectangle 11"/>
          <p:cNvSpPr/>
          <p:nvPr/>
        </p:nvSpPr>
        <p:spPr>
          <a:xfrm>
            <a:off x="180092" y="3441032"/>
            <a:ext cx="6220708" cy="318836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Documents and Settings\Santiago\My Documents\PhDThesis\Presentations\Proposal\Sketches\(12)Uexkull.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3990" t="55990" r="17297" b="8019"/>
          <a:stretch/>
        </p:blipFill>
        <p:spPr bwMode="auto">
          <a:xfrm>
            <a:off x="342899" y="3657600"/>
            <a:ext cx="5799221" cy="2747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42900" y="3514787"/>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Jump and hopefully land on animal</a:t>
            </a:r>
            <a:endParaRPr lang="en-US" sz="1100" dirty="0">
              <a:latin typeface="Anime Ace 2.0 BB" pitchFamily="50" charset="0"/>
            </a:endParaRPr>
          </a:p>
        </p:txBody>
      </p:sp>
      <p:sp>
        <p:nvSpPr>
          <p:cNvPr id="15" name="TextBox 14"/>
          <p:cNvSpPr txBox="1"/>
          <p:nvPr/>
        </p:nvSpPr>
        <p:spPr>
          <a:xfrm>
            <a:off x="4000500" y="6057900"/>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Find bald spot and feast</a:t>
            </a:r>
            <a:endParaRPr lang="en-US" sz="1100" dirty="0">
              <a:latin typeface="Anime Ace 2.0 BB" pitchFamily="50" charset="0"/>
            </a:endParaRPr>
          </a:p>
        </p:txBody>
      </p:sp>
      <p:sp>
        <p:nvSpPr>
          <p:cNvPr id="16" name="Rectangle 15"/>
          <p:cNvSpPr/>
          <p:nvPr/>
        </p:nvSpPr>
        <p:spPr>
          <a:xfrm>
            <a:off x="6515100" y="3441032"/>
            <a:ext cx="2448808" cy="261686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596504" y="3526135"/>
            <a:ext cx="2286000" cy="178510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tick understands only three signs</a:t>
            </a:r>
          </a:p>
          <a:p>
            <a:endParaRPr lang="en-US" sz="1100" dirty="0">
              <a:latin typeface="Anime Ace 2.0 BB" pitchFamily="50" charset="0"/>
            </a:endParaRPr>
          </a:p>
          <a:p>
            <a:r>
              <a:rPr lang="en-US" sz="1100" dirty="0" smtClean="0">
                <a:latin typeface="Anime Ace 2.0 BB" pitchFamily="50" charset="0"/>
              </a:rPr>
              <a:t>Smell</a:t>
            </a:r>
          </a:p>
          <a:p>
            <a:endParaRPr lang="en-US" sz="1100" dirty="0">
              <a:latin typeface="Anime Ace 2.0 BB" pitchFamily="50" charset="0"/>
            </a:endParaRPr>
          </a:p>
          <a:p>
            <a:r>
              <a:rPr lang="en-US" sz="1100" dirty="0" smtClean="0">
                <a:latin typeface="Anime Ace 2.0 BB" pitchFamily="50" charset="0"/>
              </a:rPr>
              <a:t>Temperature</a:t>
            </a:r>
          </a:p>
          <a:p>
            <a:endParaRPr lang="en-US" sz="1100" dirty="0">
              <a:latin typeface="Anime Ace 2.0 BB" pitchFamily="50" charset="0"/>
            </a:endParaRPr>
          </a:p>
          <a:p>
            <a:r>
              <a:rPr lang="en-US" sz="1100" dirty="0" smtClean="0">
                <a:latin typeface="Anime Ace 2.0 BB" pitchFamily="50" charset="0"/>
              </a:rPr>
              <a:t>hairiness</a:t>
            </a:r>
          </a:p>
          <a:p>
            <a:endParaRPr lang="en-US" sz="1100" dirty="0">
              <a:latin typeface="Anime Ace 2.0 BB" pitchFamily="50" charset="0"/>
            </a:endParaRPr>
          </a:p>
          <a:p>
            <a:endParaRPr lang="en-US" sz="1100" dirty="0">
              <a:latin typeface="Anime Ace 2.0 BB" pitchFamily="50" charset="0"/>
            </a:endParaRPr>
          </a:p>
        </p:txBody>
      </p:sp>
      <p:sp>
        <p:nvSpPr>
          <p:cNvPr id="18" name="TextBox 17"/>
          <p:cNvSpPr txBox="1"/>
          <p:nvPr/>
        </p:nvSpPr>
        <p:spPr>
          <a:xfrm>
            <a:off x="6515100" y="6172200"/>
            <a:ext cx="2448808" cy="461665"/>
          </a:xfrm>
          <a:prstGeom prst="rect">
            <a:avLst/>
          </a:prstGeom>
          <a:solidFill>
            <a:schemeClr val="accent3">
              <a:lumMod val="60000"/>
              <a:lumOff val="40000"/>
            </a:schemeClr>
          </a:solidFill>
          <a:ln w="19050">
            <a:solidFill>
              <a:schemeClr val="tx1"/>
            </a:solidFill>
          </a:ln>
        </p:spPr>
        <p:txBody>
          <a:bodyPr wrap="square" rtlCol="0">
            <a:spAutoFit/>
          </a:bodyPr>
          <a:lstStyle/>
          <a:p>
            <a:pPr algn="r"/>
            <a:r>
              <a:rPr lang="en-US" sz="800" dirty="0" smtClean="0">
                <a:latin typeface="Anime Ace 2.0 BB" pitchFamily="50" charset="0"/>
              </a:rPr>
              <a:t>“a foray into the Worlds of Animals and humans” </a:t>
            </a:r>
          </a:p>
          <a:p>
            <a:pPr algn="r"/>
            <a:r>
              <a:rPr lang="en-US" sz="800" dirty="0" err="1">
                <a:latin typeface="Anime Ace 2.0 BB" pitchFamily="50" charset="0"/>
              </a:rPr>
              <a:t>Jakob</a:t>
            </a:r>
            <a:r>
              <a:rPr lang="en-US" sz="800" dirty="0">
                <a:latin typeface="Anime Ace 2.0 BB" pitchFamily="50" charset="0"/>
              </a:rPr>
              <a:t> von </a:t>
            </a:r>
            <a:r>
              <a:rPr lang="en-US" sz="800" dirty="0" err="1">
                <a:latin typeface="Anime Ace 2.0 BB" pitchFamily="50" charset="0"/>
              </a:rPr>
              <a:t>Uexküll</a:t>
            </a:r>
            <a:endParaRPr lang="en-US" sz="800" dirty="0">
              <a:latin typeface="Anime Ace 2.0 BB" pitchFamily="50" charset="0"/>
            </a:endParaRPr>
          </a:p>
        </p:txBody>
      </p:sp>
    </p:spTree>
    <p:extLst>
      <p:ext uri="{BB962C8B-B14F-4D97-AF65-F5344CB8AC3E}">
        <p14:creationId xmlns:p14="http://schemas.microsoft.com/office/powerpoint/2010/main" val="256961322"/>
      </p:ext>
    </p:extLst>
  </p:cSld>
  <p:clrMapOvr>
    <a:masterClrMapping/>
  </p:clrMapOvr>
  <mc:AlternateContent xmlns:mc="http://schemas.openxmlformats.org/markup-compatibility/2006" xmlns:p14="http://schemas.microsoft.com/office/powerpoint/2010/main">
    <mc:Choice Requires="p14">
      <p:transition spd="slow" p14:dur="2000" advTm="149274"/>
    </mc:Choice>
    <mc:Fallback xmlns="">
      <p:transition spd="slow" advTm="149274"/>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3020308" cy="51658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C:\Documents and Settings\Santiago\My Documents\PhDThesis\Presentations\Proposal\Sketches\(13)NthSensel.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720" t="9649" r="61184" b="56578"/>
          <a:stretch/>
        </p:blipFill>
        <p:spPr bwMode="auto">
          <a:xfrm>
            <a:off x="366963" y="1600200"/>
            <a:ext cx="2604837" cy="22586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Documents and Settings\Santiago\My Documents\PhDThesis\Presentations\Proposal\Sketches\(13)NthSensel.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0582" t="9930" r="9769" b="48267"/>
          <a:stretch/>
        </p:blipFill>
        <p:spPr bwMode="auto">
          <a:xfrm>
            <a:off x="5743172" y="1028700"/>
            <a:ext cx="2937611" cy="3200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spTree>
    <p:extLst>
      <p:ext uri="{BB962C8B-B14F-4D97-AF65-F5344CB8AC3E}">
        <p14:creationId xmlns:p14="http://schemas.microsoft.com/office/powerpoint/2010/main" val="3097815603"/>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415" t="17439" r="21140" b="5187"/>
          <a:stretch/>
        </p:blipFill>
        <p:spPr bwMode="auto">
          <a:xfrm>
            <a:off x="4620410" y="2519496"/>
            <a:ext cx="4389120" cy="224356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2628" b="21968"/>
          <a:stretch/>
        </p:blipFill>
        <p:spPr bwMode="auto">
          <a:xfrm>
            <a:off x="4620410" y="4917689"/>
            <a:ext cx="4389120" cy="180412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a:xfrm>
            <a:off x="145831" y="114300"/>
            <a:ext cx="4311869" cy="800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228600"/>
            <a:ext cx="14859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Other dreams are about our senses…</a:t>
            </a:r>
            <a:endParaRPr lang="en-US" sz="1100" dirty="0">
              <a:latin typeface="Anime Ace 2.0 BB" pitchFamily="50" charset="0"/>
            </a:endParaRPr>
          </a:p>
        </p:txBody>
      </p:sp>
      <p:sp>
        <p:nvSpPr>
          <p:cNvPr id="8" name="Rectangle 7"/>
          <p:cNvSpPr/>
          <p:nvPr/>
        </p:nvSpPr>
        <p:spPr>
          <a:xfrm>
            <a:off x="145831" y="1028700"/>
            <a:ext cx="4311869" cy="26289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45831" y="3771900"/>
            <a:ext cx="4311869" cy="29718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28600" y="3886200"/>
            <a:ext cx="1257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hearing…</a:t>
            </a:r>
            <a:endParaRPr lang="en-US" sz="1100" dirty="0">
              <a:latin typeface="Anime Ace 2.0 BB" pitchFamily="50" charset="0"/>
            </a:endParaRPr>
          </a:p>
        </p:txBody>
      </p:sp>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848" t="3798" r="987" b="27670"/>
          <a:stretch/>
        </p:blipFill>
        <p:spPr bwMode="auto">
          <a:xfrm>
            <a:off x="4620410" y="166938"/>
            <a:ext cx="4389120" cy="219792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5" name="TextBox 14"/>
          <p:cNvSpPr txBox="1"/>
          <p:nvPr/>
        </p:nvSpPr>
        <p:spPr>
          <a:xfrm>
            <a:off x="4654769" y="228600"/>
            <a:ext cx="1529204"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Some are about senses we don’t possess</a:t>
            </a:r>
            <a:endParaRPr lang="en-US" sz="1100" dirty="0">
              <a:latin typeface="Anime Ace 2.0 BB" pitchFamily="50" charset="0"/>
            </a:endParaRPr>
          </a:p>
        </p:txBody>
      </p:sp>
      <p:sp>
        <p:nvSpPr>
          <p:cNvPr id="19" name="TextBox 18"/>
          <p:cNvSpPr txBox="1"/>
          <p:nvPr/>
        </p:nvSpPr>
        <p:spPr>
          <a:xfrm>
            <a:off x="4654768" y="5029200"/>
            <a:ext cx="1860331"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 disturbance in the force.</a:t>
            </a:r>
            <a:endParaRPr lang="en-US" sz="1100" dirty="0">
              <a:latin typeface="Anime Ace 2.0 BB" pitchFamily="50" charset="0"/>
            </a:endParaRPr>
          </a:p>
        </p:txBody>
      </p:sp>
      <p:pic>
        <p:nvPicPr>
          <p:cNvPr id="2050" name="Picture 2" descr="C:\Documents and Settings\Santiago\My Documents\PhDThesis\Presentations\Proposal\Sketches\(2)AugSens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6771" t="6057" r="3613" b="57101"/>
          <a:stretch/>
        </p:blipFill>
        <p:spPr bwMode="auto">
          <a:xfrm>
            <a:off x="328585" y="1210998"/>
            <a:ext cx="3946359" cy="22643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28600" y="1143000"/>
            <a:ext cx="1028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sight…</a:t>
            </a:r>
            <a:endParaRPr lang="en-US" sz="1100" dirty="0">
              <a:latin typeface="Anime Ace 2.0 BB" pitchFamily="50" charset="0"/>
            </a:endParaRPr>
          </a:p>
        </p:txBody>
      </p:sp>
      <p:pic>
        <p:nvPicPr>
          <p:cNvPr id="18" name="Picture 2" descr="C:\Documents and Settings\Santiago\My Documents\PhDThesis\Presentations\Proposal\Sketches\(2)AugSens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5" t="10356" r="50459" b="52802"/>
          <a:stretch/>
        </p:blipFill>
        <p:spPr bwMode="auto">
          <a:xfrm>
            <a:off x="370696" y="4327935"/>
            <a:ext cx="3946359" cy="226430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54768" y="2628900"/>
            <a:ext cx="1746031"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a:t>
            </a:r>
            <a:r>
              <a:rPr lang="en-US" sz="1100" dirty="0" err="1" smtClean="0">
                <a:latin typeface="Anime Ace 2.0 BB" pitchFamily="50" charset="0"/>
              </a:rPr>
              <a:t>spidey</a:t>
            </a:r>
            <a:r>
              <a:rPr lang="en-US" sz="1100" dirty="0" smtClean="0">
                <a:latin typeface="Anime Ace 2.0 BB" pitchFamily="50" charset="0"/>
              </a:rPr>
              <a:t> sense…</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3020308" cy="51658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C:\Documents and Settings\Santiago\My Documents\PhDThesis\Presentations\Proposal\Sketches\(13)NthSensel.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720" t="9649" r="61184" b="56578"/>
          <a:stretch/>
        </p:blipFill>
        <p:spPr bwMode="auto">
          <a:xfrm>
            <a:off x="366963" y="1600200"/>
            <a:ext cx="2604837" cy="22586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2900" y="280053"/>
            <a:ext cx="2286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Bees can use </a:t>
            </a:r>
            <a:r>
              <a:rPr lang="en-US" sz="1100" dirty="0" err="1" smtClean="0">
                <a:latin typeface="Anime Ace 2.0 BB" pitchFamily="50" charset="0"/>
              </a:rPr>
              <a:t>uv</a:t>
            </a:r>
            <a:r>
              <a:rPr lang="en-US" sz="1100" dirty="0" smtClean="0">
                <a:latin typeface="Anime Ace 2.0 BB" pitchFamily="50" charset="0"/>
              </a:rPr>
              <a:t> light to pick flowers</a:t>
            </a:r>
            <a:endParaRPr lang="en-US" sz="1100" dirty="0">
              <a:latin typeface="Anime Ace 2.0 BB" pitchFamily="50" charset="0"/>
            </a:endParaRPr>
          </a:p>
        </p:txBody>
      </p:sp>
      <p:sp>
        <p:nvSpPr>
          <p:cNvPr id="9" name="Rectangle 8"/>
          <p:cNvSpPr/>
          <p:nvPr/>
        </p:nvSpPr>
        <p:spPr>
          <a:xfrm>
            <a:off x="5600700" y="206298"/>
            <a:ext cx="3314700" cy="51658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Documents and Settings\Santiago\My Documents\PhDThesis\Presentations\Proposal\Sketches\(13)NthSensel.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0582" t="9930" r="9769" b="48267"/>
          <a:stretch/>
        </p:blipFill>
        <p:spPr bwMode="auto">
          <a:xfrm>
            <a:off x="5743172" y="1028700"/>
            <a:ext cx="2937611" cy="3200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743172" y="280053"/>
            <a:ext cx="2286000"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Hammer-head sharks hunt sensing electric signals from the muscles of prey</a:t>
            </a:r>
            <a:endParaRPr lang="en-US" sz="1100" dirty="0">
              <a:latin typeface="Anime Ace 2.0 BB" pitchFamily="50" charset="0"/>
            </a:endParaRPr>
          </a:p>
        </p:txBody>
      </p:sp>
      <p:pic>
        <p:nvPicPr>
          <p:cNvPr id="13" name="Picture 2" descr="C:\Users\TitoAlfaro\Documents\GitHub\PhDThesis\Presentations\Proposal\Sketches\boyFace.png"/>
          <p:cNvPicPr>
            <a:picLocks noChangeAspect="1" noChangeArrowheads="1"/>
          </p:cNvPicPr>
          <p:nvPr/>
        </p:nvPicPr>
        <p:blipFill rotWithShape="1">
          <a:blip r:embed="rId5">
            <a:extLst>
              <a:ext uri="{28A0092B-C50C-407E-A947-70E740481C1C}">
                <a14:useLocalDpi xmlns:a14="http://schemas.microsoft.com/office/drawing/2010/main" val="0"/>
              </a:ext>
            </a:extLst>
          </a:blip>
          <a:srcRect l="2149" t="50843" r="72698" b="7666"/>
          <a:stretch/>
        </p:blipFill>
        <p:spPr bwMode="auto">
          <a:xfrm>
            <a:off x="2628900" y="1714500"/>
            <a:ext cx="4159250" cy="5301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1078"/>
      </p:ext>
    </p:extLst>
  </p:cSld>
  <p:clrMapOvr>
    <a:masterClrMapping/>
  </p:clrMapOvr>
  <mc:AlternateContent xmlns:mc="http://schemas.openxmlformats.org/markup-compatibility/2006" xmlns:p14="http://schemas.microsoft.com/office/powerpoint/2010/main">
    <mc:Choice Requires="p14">
      <p:transition spd="slow" p14:dur="2000" advTm="112331"/>
    </mc:Choice>
    <mc:Fallback xmlns="">
      <p:transition spd="slow" advTm="112331"/>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092" y="206298"/>
            <a:ext cx="8735308" cy="642310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File:B747-cockp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79" y="342900"/>
            <a:ext cx="8177421" cy="613306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9640" y="457200"/>
            <a:ext cx="3317959" cy="338554"/>
          </a:xfrm>
          <a:prstGeom prst="rect">
            <a:avLst/>
          </a:prstGeom>
          <a:solidFill>
            <a:schemeClr val="bg1"/>
          </a:solidFill>
          <a:ln w="19050">
            <a:solidFill>
              <a:schemeClr val="tx1"/>
            </a:solidFill>
          </a:ln>
        </p:spPr>
        <p:txBody>
          <a:bodyPr wrap="square" rtlCol="0">
            <a:spAutoFit/>
          </a:bodyPr>
          <a:lstStyle/>
          <a:p>
            <a:r>
              <a:rPr lang="en-US" sz="1600" dirty="0" smtClean="0">
                <a:latin typeface="Anime Ace 2.0 BB" pitchFamily="50" charset="0"/>
              </a:rPr>
              <a:t>Cognitive load</a:t>
            </a:r>
            <a:endParaRPr lang="en-US" sz="1600" dirty="0">
              <a:latin typeface="Anime Ace 2.0 BB" pitchFamily="50" charset="0"/>
            </a:endParaRPr>
          </a:p>
        </p:txBody>
      </p:sp>
      <p:sp>
        <p:nvSpPr>
          <p:cNvPr id="9" name="TextBox 8"/>
          <p:cNvSpPr txBox="1"/>
          <p:nvPr/>
        </p:nvSpPr>
        <p:spPr>
          <a:xfrm>
            <a:off x="339640" y="1143000"/>
            <a:ext cx="3203659" cy="938719"/>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When by-passing the visual sense, it is easier for the brain to interpret information without shifting attention from current task </a:t>
            </a:r>
            <a:endParaRPr lang="en-US" sz="1100" dirty="0">
              <a:latin typeface="Anime Ace 2.0 BB" pitchFamily="50" charset="0"/>
            </a:endParaRPr>
          </a:p>
        </p:txBody>
      </p:sp>
    </p:spTree>
    <p:extLst>
      <p:ext uri="{BB962C8B-B14F-4D97-AF65-F5344CB8AC3E}">
        <p14:creationId xmlns:p14="http://schemas.microsoft.com/office/powerpoint/2010/main" val="1287099650"/>
      </p:ext>
    </p:extLst>
  </p:cSld>
  <p:clrMapOvr>
    <a:masterClrMapping/>
  </p:clrMapOvr>
  <mc:AlternateContent xmlns:mc="http://schemas.openxmlformats.org/markup-compatibility/2006" xmlns:p14="http://schemas.microsoft.com/office/powerpoint/2010/main">
    <mc:Choice Requires="p14">
      <p:transition spd="slow" p14:dur="2000" advTm="18960"/>
    </mc:Choice>
    <mc:Fallback xmlns="">
      <p:transition spd="slow" advTm="1896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86100" y="114300"/>
            <a:ext cx="29718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2865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C:\Users\TitoAlfaro\Documents\GitHub\PhDThesis\Presentations\Proposal\Sketches\bencher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71" t="17381" r="64483" b="19790"/>
          <a:stretch/>
        </p:blipFill>
        <p:spPr bwMode="auto">
          <a:xfrm>
            <a:off x="158749" y="158751"/>
            <a:ext cx="2628901" cy="30987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TitoAlfaro\Documents\GitHub\PhDThesis\Presentations\Proposal\Sketches\bencher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310" t="2234" r="31502" b="34937"/>
          <a:stretch/>
        </p:blipFill>
        <p:spPr bwMode="auto">
          <a:xfrm>
            <a:off x="3086100" y="158751"/>
            <a:ext cx="2628901" cy="30987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TitoAlfaro\Documents\GitHub\PhDThesis\Presentations\Proposal\Sketches\benche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509" t="12266" r="-3009" b="4600"/>
          <a:stretch/>
        </p:blipFill>
        <p:spPr bwMode="auto">
          <a:xfrm>
            <a:off x="6515099" y="165100"/>
            <a:ext cx="2628901" cy="30987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14300" y="3543300"/>
            <a:ext cx="8915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28600" y="3627085"/>
            <a:ext cx="21780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all feel the same conditions in a different way</a:t>
            </a:r>
            <a:endParaRPr lang="en-US" sz="1100" dirty="0">
              <a:latin typeface="Anime Ace 2.0 BB" pitchFamily="50" charset="0"/>
            </a:endParaRPr>
          </a:p>
        </p:txBody>
      </p:sp>
      <p:sp>
        <p:nvSpPr>
          <p:cNvPr id="11" name="TextBox 10"/>
          <p:cNvSpPr txBox="1"/>
          <p:nvPr/>
        </p:nvSpPr>
        <p:spPr>
          <a:xfrm>
            <a:off x="3314700" y="2514600"/>
            <a:ext cx="1835113" cy="261610"/>
          </a:xfrm>
          <a:prstGeom prst="rect">
            <a:avLst/>
          </a:prstGeom>
          <a:solidFill>
            <a:schemeClr val="bg1"/>
          </a:solidFill>
          <a:ln w="19050">
            <a:solidFill>
              <a:schemeClr val="tx1"/>
            </a:solidFill>
          </a:ln>
        </p:spPr>
        <p:txBody>
          <a:bodyPr wrap="square" rtlCol="0">
            <a:spAutoFit/>
          </a:bodyPr>
          <a:lstStyle/>
          <a:p>
            <a:endParaRPr lang="en-US" sz="1100" dirty="0">
              <a:latin typeface="Anime Ace 2.0 BB" pitchFamily="50" charset="0"/>
            </a:endParaRPr>
          </a:p>
        </p:txBody>
      </p:sp>
      <p:sp>
        <p:nvSpPr>
          <p:cNvPr id="12" name="TextBox 11"/>
          <p:cNvSpPr txBox="1"/>
          <p:nvPr/>
        </p:nvSpPr>
        <p:spPr>
          <a:xfrm>
            <a:off x="7008395" y="2514600"/>
            <a:ext cx="1835113" cy="261610"/>
          </a:xfrm>
          <a:prstGeom prst="rect">
            <a:avLst/>
          </a:prstGeom>
          <a:solidFill>
            <a:schemeClr val="bg1"/>
          </a:solidFill>
          <a:ln w="19050">
            <a:solidFill>
              <a:schemeClr val="tx1"/>
            </a:solidFill>
          </a:ln>
        </p:spPr>
        <p:txBody>
          <a:bodyPr wrap="square" rtlCol="0">
            <a:spAutoFit/>
          </a:bodyPr>
          <a:lstStyle/>
          <a:p>
            <a:endParaRPr lang="en-US" sz="1100" dirty="0">
              <a:latin typeface="Anime Ace 2.0 BB" pitchFamily="50" charset="0"/>
            </a:endParaRPr>
          </a:p>
        </p:txBody>
      </p:sp>
      <p:pic>
        <p:nvPicPr>
          <p:cNvPr id="1026" name="Picture 2" descr="C:\Users\TitoAlfaro\Documents\GitHub\PhDThesis\Presentations\Proposal\Sketches\bencher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0418" t="1602" r="-54299" b="1604"/>
          <a:stretch/>
        </p:blipFill>
        <p:spPr bwMode="auto">
          <a:xfrm>
            <a:off x="158750" y="3627084"/>
            <a:ext cx="8801100" cy="3065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62042"/>
    </mc:Choice>
    <mc:Fallback xmlns="">
      <p:transition spd="slow" advTm="62042"/>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714500"/>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a:t>
            </a:r>
          </a:p>
          <a:p>
            <a:r>
              <a:rPr lang="es-US" sz="1100" dirty="0">
                <a:latin typeface="Anime Ace 2.0 BB" pitchFamily="50" charset="0"/>
              </a:rPr>
              <a:t>Compare natural and artificial </a:t>
            </a:r>
            <a:r>
              <a:rPr lang="en-US" sz="1100" dirty="0">
                <a:latin typeface="Anime Ace 2.0 BB" pitchFamily="50" charset="0"/>
              </a:rPr>
              <a:t>senses</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a:t>
            </a:r>
            <a:endParaRPr lang="en-US" sz="2000" dirty="0">
              <a:latin typeface="Anime Ace 2.0 BB" pitchFamily="50" charset="0"/>
            </a:endParaRPr>
          </a:p>
        </p:txBody>
      </p:sp>
      <p:sp>
        <p:nvSpPr>
          <p:cNvPr id="13" name="TextBox 12"/>
          <p:cNvSpPr txBox="1"/>
          <p:nvPr/>
        </p:nvSpPr>
        <p:spPr>
          <a:xfrm>
            <a:off x="342900" y="2785838"/>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ii:</a:t>
            </a:r>
          </a:p>
          <a:p>
            <a:r>
              <a:rPr lang="es-US" sz="1100" dirty="0">
                <a:latin typeface="Anime Ace 2.0 BB" pitchFamily="50" charset="0"/>
              </a:rPr>
              <a:t>New </a:t>
            </a:r>
            <a:r>
              <a:rPr lang="en-US" sz="1100" dirty="0">
                <a:latin typeface="Anime Ace 2.0 BB" pitchFamily="50" charset="0"/>
              </a:rPr>
              <a:t>senses</a:t>
            </a:r>
            <a:r>
              <a:rPr lang="es-US" sz="1100" dirty="0">
                <a:latin typeface="Anime Ace 2.0 BB" pitchFamily="50" charset="0"/>
              </a:rPr>
              <a:t> in a </a:t>
            </a:r>
            <a:r>
              <a:rPr lang="en-US" sz="1100" dirty="0">
                <a:latin typeface="Anime Ace 2.0 BB" pitchFamily="50" charset="0"/>
              </a:rPr>
              <a:t>known</a:t>
            </a:r>
            <a:r>
              <a:rPr lang="es-US" sz="1100" dirty="0">
                <a:latin typeface="Anime Ace 2.0 BB" pitchFamily="50" charset="0"/>
              </a:rPr>
              <a:t> </a:t>
            </a:r>
            <a:r>
              <a:rPr lang="en-US" sz="1100" dirty="0">
                <a:latin typeface="Anime Ace 2.0 BB" pitchFamily="50" charset="0"/>
              </a:rPr>
              <a:t>context</a:t>
            </a:r>
            <a:endParaRPr lang="en-US" sz="1100" dirty="0">
              <a:latin typeface="Anime Ace 2.0 BB" pitchFamily="50" charset="0"/>
            </a:endParaRPr>
          </a:p>
        </p:txBody>
      </p:sp>
      <p:sp>
        <p:nvSpPr>
          <p:cNvPr id="14" name="TextBox 13"/>
          <p:cNvSpPr txBox="1"/>
          <p:nvPr/>
        </p:nvSpPr>
        <p:spPr>
          <a:xfrm>
            <a:off x="342900" y="3857176"/>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iii:</a:t>
            </a:r>
          </a:p>
          <a:p>
            <a:r>
              <a:rPr lang="en-US" sz="1100" dirty="0">
                <a:latin typeface="Anime Ace 2.0 BB" pitchFamily="50" charset="0"/>
              </a:rPr>
              <a:t>New senses with unknown context</a:t>
            </a:r>
            <a:endParaRPr lang="en-US" sz="1100" dirty="0">
              <a:latin typeface="Anime Ace 2.0 BB" pitchFamily="50" charset="0"/>
            </a:endParaRPr>
          </a:p>
        </p:txBody>
      </p:sp>
      <p:sp>
        <p:nvSpPr>
          <p:cNvPr id="16" name="TextBox 15"/>
          <p:cNvSpPr txBox="1"/>
          <p:nvPr/>
        </p:nvSpPr>
        <p:spPr>
          <a:xfrm>
            <a:off x="342900" y="4928513"/>
            <a:ext cx="8572500" cy="430887"/>
          </a:xfrm>
          <a:prstGeom prst="rect">
            <a:avLst/>
          </a:prstGeom>
          <a:solidFill>
            <a:schemeClr val="bg1"/>
          </a:solidFill>
          <a:ln w="19050">
            <a:solidFill>
              <a:schemeClr val="tx1"/>
            </a:solidFill>
          </a:ln>
        </p:spPr>
        <p:txBody>
          <a:bodyPr wrap="square" rtlCol="0">
            <a:spAutoFit/>
          </a:bodyPr>
          <a:lstStyle/>
          <a:p>
            <a:r>
              <a:rPr lang="en-US" sz="1100" dirty="0">
                <a:latin typeface="Anime Ace 2.0 BB" pitchFamily="50" charset="0"/>
              </a:rPr>
              <a:t>Stage iv:</a:t>
            </a:r>
          </a:p>
          <a:p>
            <a:r>
              <a:rPr lang="en-US" sz="1100" dirty="0">
                <a:latin typeface="Anime Ace 2.0 BB" pitchFamily="50" charset="0"/>
              </a:rPr>
              <a:t>Generalizing projections of synesthetic design</a:t>
            </a:r>
            <a:endParaRPr lang="en-US" sz="1100" dirty="0">
              <a:latin typeface="Anime Ace 2.0 BB" pitchFamily="50" charset="0"/>
            </a:endParaRPr>
          </a:p>
        </p:txBody>
      </p:sp>
    </p:spTree>
    <p:extLst>
      <p:ext uri="{BB962C8B-B14F-4D97-AF65-F5344CB8AC3E}">
        <p14:creationId xmlns:p14="http://schemas.microsoft.com/office/powerpoint/2010/main" val="3263815008"/>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086100" y="114300"/>
            <a:ext cx="29718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1143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14300" y="3543300"/>
            <a:ext cx="4343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286500" y="114300"/>
            <a:ext cx="27432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4686300" y="3543300"/>
            <a:ext cx="43434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476" t="18860" r="10967" b="35892"/>
          <a:stretch/>
        </p:blipFill>
        <p:spPr bwMode="auto">
          <a:xfrm>
            <a:off x="225443" y="4420589"/>
            <a:ext cx="4121113" cy="1810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a:t>
            </a:r>
            <a:r>
              <a:rPr lang="en-US" sz="2000" dirty="0" err="1" smtClean="0">
                <a:latin typeface="Anime Ace 2.0 BB" pitchFamily="50" charset="0"/>
              </a:rPr>
              <a:t>i</a:t>
            </a:r>
            <a:endParaRPr lang="en-US" sz="2000" dirty="0">
              <a:latin typeface="Anime Ace 2.0 BB" pitchFamily="50" charset="0"/>
            </a:endParaRPr>
          </a:p>
        </p:txBody>
      </p:sp>
      <p:sp>
        <p:nvSpPr>
          <p:cNvPr id="8" name="TextBox 7"/>
          <p:cNvSpPr txBox="1"/>
          <p:nvPr/>
        </p:nvSpPr>
        <p:spPr>
          <a:xfrm>
            <a:off x="222287" y="3627085"/>
            <a:ext cx="18351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user will hold a tray and locate various objects on it</a:t>
            </a:r>
            <a:endParaRPr lang="en-US" sz="1100" dirty="0">
              <a:latin typeface="Anime Ace 2.0 BB" pitchFamily="50" charset="0"/>
            </a:endParaRPr>
          </a:p>
        </p:txBody>
      </p:sp>
      <p:sp>
        <p:nvSpPr>
          <p:cNvPr id="12" name="TextBox 11"/>
          <p:cNvSpPr txBox="1"/>
          <p:nvPr/>
        </p:nvSpPr>
        <p:spPr>
          <a:xfrm>
            <a:off x="4794287" y="3627085"/>
            <a:ext cx="2178013" cy="769441"/>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The task is to organize the objects according to weight</a:t>
            </a:r>
            <a:endParaRPr lang="en-US" sz="1100" dirty="0">
              <a:latin typeface="Anime Ace 2.0 BB" pitchFamily="50" charset="0"/>
            </a:endParaRPr>
          </a:p>
        </p:txBody>
      </p:sp>
      <p:sp>
        <p:nvSpPr>
          <p:cNvPr id="14" name="TextBox 13"/>
          <p:cNvSpPr txBox="1"/>
          <p:nvPr/>
        </p:nvSpPr>
        <p:spPr>
          <a:xfrm>
            <a:off x="3314700" y="2514600"/>
            <a:ext cx="1835113"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 glove with a pressure sensor…</a:t>
            </a:r>
            <a:endParaRPr lang="en-US" sz="1100" dirty="0">
              <a:latin typeface="Anime Ace 2.0 BB" pitchFamily="50" charset="0"/>
            </a:endParaRPr>
          </a:p>
        </p:txBody>
      </p:sp>
      <p:sp>
        <p:nvSpPr>
          <p:cNvPr id="15" name="TextBox 14"/>
          <p:cNvSpPr txBox="1"/>
          <p:nvPr/>
        </p:nvSpPr>
        <p:spPr>
          <a:xfrm>
            <a:off x="7008395" y="2514600"/>
            <a:ext cx="1835113"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on the tip of the ring finger</a:t>
            </a:r>
            <a:endParaRPr lang="en-US" sz="1100" dirty="0">
              <a:latin typeface="Anime Ace 2.0 BB" pitchFamily="50" charset="0"/>
            </a:endParaRP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4954"/>
    </mc:Choice>
    <mc:Fallback xmlns="">
      <p:transition spd="slow" advTm="74954"/>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Discreet or continuous?</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Does the user find discreet signals better than a </a:t>
            </a:r>
            <a:r>
              <a:rPr lang="en-US" sz="1100" dirty="0" err="1" smtClean="0">
                <a:latin typeface="Anime Ace 2.0 BB" pitchFamily="50" charset="0"/>
              </a:rPr>
              <a:t>continous</a:t>
            </a:r>
            <a:r>
              <a:rPr lang="en-US" sz="1100" dirty="0" smtClean="0">
                <a:latin typeface="Anime Ace 2.0 BB" pitchFamily="50" charset="0"/>
              </a:rPr>
              <a:t> changing signal?</a:t>
            </a:r>
          </a:p>
          <a:p>
            <a:pPr>
              <a:lnSpc>
                <a:spcPct val="150000"/>
              </a:lnSpc>
            </a:pPr>
            <a:r>
              <a:rPr lang="en-US" sz="1100" dirty="0" smtClean="0">
                <a:latin typeface="Anime Ace 2.0 BB" pitchFamily="50" charset="0"/>
              </a:rPr>
              <a:t>Does this depend on the experience?</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a:t>
            </a:r>
            <a:r>
              <a:rPr lang="en-US" sz="2000" dirty="0" err="1" smtClean="0">
                <a:latin typeface="Anime Ace 2.0 BB" pitchFamily="50" charset="0"/>
              </a:rPr>
              <a:t>i</a:t>
            </a:r>
            <a:endParaRPr lang="en-US" sz="2000" dirty="0">
              <a:latin typeface="Anime Ace 2.0 BB" pitchFamily="50" charset="0"/>
            </a:endParaRPr>
          </a:p>
        </p:txBody>
      </p:sp>
      <p:sp>
        <p:nvSpPr>
          <p:cNvPr id="13" name="TextBox 12"/>
          <p:cNvSpPr txBox="1"/>
          <p:nvPr/>
        </p:nvSpPr>
        <p:spPr>
          <a:xfrm>
            <a:off x="342900" y="2874377"/>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Sense augmentation?</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Is there a benefit of the artificial sense over the natural sense when used together?</a:t>
            </a:r>
            <a:endParaRPr lang="en-US" sz="1100" dirty="0">
              <a:latin typeface="Anime Ace 2.0 BB" pitchFamily="50" charset="0"/>
            </a:endParaRPr>
          </a:p>
        </p:txBody>
      </p:sp>
      <p:sp>
        <p:nvSpPr>
          <p:cNvPr id="14" name="TextBox 13"/>
          <p:cNvSpPr txBox="1"/>
          <p:nvPr/>
        </p:nvSpPr>
        <p:spPr>
          <a:xfrm>
            <a:off x="342900" y="4123238"/>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Sense substitution?</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16" name="TextBox 15"/>
          <p:cNvSpPr txBox="1"/>
          <p:nvPr/>
        </p:nvSpPr>
        <p:spPr>
          <a:xfrm>
            <a:off x="342900" y="53721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accurate is the digital sense in comparison to the natural sense?</a:t>
            </a:r>
            <a:endParaRPr lang="en-US" sz="1100" dirty="0">
              <a:latin typeface="Anime Ace 2.0 BB" pitchFamily="50" charset="0"/>
            </a:endParaRPr>
          </a:p>
        </p:txBody>
      </p:sp>
    </p:spTree>
    <p:extLst>
      <p:ext uri="{BB962C8B-B14F-4D97-AF65-F5344CB8AC3E}">
        <p14:creationId xmlns:p14="http://schemas.microsoft.com/office/powerpoint/2010/main" val="1204160433"/>
      </p:ext>
    </p:extLst>
  </p:cSld>
  <p:clrMapOvr>
    <a:masterClrMapping/>
  </p:clrMapOvr>
  <mc:AlternateContent xmlns:mc="http://schemas.openxmlformats.org/markup-compatibility/2006" xmlns:p14="http://schemas.microsoft.com/office/powerpoint/2010/main">
    <mc:Choice Requires="p14">
      <p:transition spd="slow" p14:dur="2000" advTm="86370"/>
    </mc:Choice>
    <mc:Fallback xmlns="">
      <p:transition spd="slow" advTm="8637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14300" y="914400"/>
            <a:ext cx="14859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C:\Users\TitoAlfaro\Documents\GitHub\PhDThesis\images\DigSynPLDB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574" t="972" r="24641" b="40230"/>
          <a:stretch/>
        </p:blipFill>
        <p:spPr bwMode="auto">
          <a:xfrm>
            <a:off x="174459" y="1445166"/>
            <a:ext cx="1377616" cy="147850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714500" y="914400"/>
            <a:ext cx="73152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Head Band</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3205747"/>
            <a:ext cx="4393580" cy="3423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2658" y="88905"/>
            <a:ext cx="3390900"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1708" y="2400300"/>
            <a:ext cx="3371850"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ii</a:t>
            </a:r>
            <a:endParaRPr lang="en-US" sz="2000" dirty="0">
              <a:latin typeface="Anime Ace 2.0 BB" pitchFamily="50" charset="0"/>
            </a:endParaRPr>
          </a:p>
        </p:txBody>
      </p:sp>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085" b="50634"/>
          <a:stretch/>
        </p:blipFill>
        <p:spPr bwMode="auto">
          <a:xfrm>
            <a:off x="4636120" y="3205747"/>
            <a:ext cx="4393580" cy="1550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085" b="50634"/>
          <a:stretch/>
        </p:blipFill>
        <p:spPr bwMode="auto">
          <a:xfrm>
            <a:off x="4636120" y="4935019"/>
            <a:ext cx="4393580" cy="1550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1828800" y="1065952"/>
            <a:ext cx="37719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Outward IR sensors on the forehead</a:t>
            </a:r>
          </a:p>
        </p:txBody>
      </p:sp>
      <p:sp>
        <p:nvSpPr>
          <p:cNvPr id="17" name="TextBox 16"/>
          <p:cNvSpPr txBox="1"/>
          <p:nvPr/>
        </p:nvSpPr>
        <p:spPr>
          <a:xfrm>
            <a:off x="6743700" y="2514600"/>
            <a:ext cx="21717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Inward transducers</a:t>
            </a:r>
          </a:p>
        </p:txBody>
      </p:sp>
      <p:sp>
        <p:nvSpPr>
          <p:cNvPr id="18" name="TextBox 17"/>
          <p:cNvSpPr txBox="1"/>
          <p:nvPr/>
        </p:nvSpPr>
        <p:spPr>
          <a:xfrm>
            <a:off x="228600" y="3298195"/>
            <a:ext cx="24003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Set up a group activity</a:t>
            </a:r>
          </a:p>
        </p:txBody>
      </p:sp>
      <p:sp>
        <p:nvSpPr>
          <p:cNvPr id="19" name="TextBox 18"/>
          <p:cNvSpPr txBox="1"/>
          <p:nvPr/>
        </p:nvSpPr>
        <p:spPr>
          <a:xfrm>
            <a:off x="4686300" y="3298195"/>
            <a:ext cx="18288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User will have an advantage</a:t>
            </a:r>
          </a:p>
        </p:txBody>
      </p:sp>
      <p:sp>
        <p:nvSpPr>
          <p:cNvPr id="20" name="TextBox 19"/>
          <p:cNvSpPr txBox="1"/>
          <p:nvPr/>
        </p:nvSpPr>
        <p:spPr>
          <a:xfrm>
            <a:off x="4704835" y="5029200"/>
            <a:ext cx="18288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Detecting the stress level of the others</a:t>
            </a:r>
          </a:p>
        </p:txBody>
      </p:sp>
      <p:pic>
        <p:nvPicPr>
          <p:cNvPr id="21" name="Picture 2" descr="C:\Documents and Settings\Santiago\My Documents\PhDThesis\Presentations\Proposal\Sketches\(20)NewSens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41708" y="4756005"/>
            <a:ext cx="2810436"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509858"/>
      </p:ext>
    </p:extLst>
  </p:cSld>
  <p:clrMapOvr>
    <a:masterClrMapping/>
  </p:clrMapOvr>
  <mc:AlternateContent xmlns:mc="http://schemas.openxmlformats.org/markup-compatibility/2006" xmlns:p14="http://schemas.microsoft.com/office/powerpoint/2010/main">
    <mc:Choice Requires="p14">
      <p:transition spd="slow" p14:dur="2000" advTm="107457"/>
    </mc:Choice>
    <mc:Fallback xmlns="">
      <p:transition spd="slow" advTm="107457"/>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senses?</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does the user perform when having access to a new sense?</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ii</a:t>
            </a:r>
            <a:endParaRPr lang="en-US" sz="2000" dirty="0">
              <a:latin typeface="Anime Ace 2.0 BB" pitchFamily="50" charset="0"/>
            </a:endParaRPr>
          </a:p>
        </p:txBody>
      </p:sp>
      <p:sp>
        <p:nvSpPr>
          <p:cNvPr id="13" name="TextBox 12"/>
          <p:cNvSpPr txBox="1"/>
          <p:nvPr/>
        </p:nvSpPr>
        <p:spPr>
          <a:xfrm>
            <a:off x="342900" y="3098758"/>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accurate is the digital sense in the context?</a:t>
            </a:r>
            <a:endParaRPr lang="en-US" sz="1100" dirty="0">
              <a:latin typeface="Anime Ace 2.0 BB" pitchFamily="50" charset="0"/>
            </a:endParaRPr>
          </a:p>
        </p:txBody>
      </p:sp>
      <p:sp>
        <p:nvSpPr>
          <p:cNvPr id="14" name="TextBox 13"/>
          <p:cNvSpPr txBox="1"/>
          <p:nvPr/>
        </p:nvSpPr>
        <p:spPr>
          <a:xfrm>
            <a:off x="342900" y="4572000"/>
            <a:ext cx="8572500" cy="1361911"/>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Sense substitution?</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p>
          <a:p>
            <a:pPr>
              <a:lnSpc>
                <a:spcPct val="150000"/>
              </a:lnSpc>
            </a:pPr>
            <a:r>
              <a:rPr lang="en-US" sz="1100" dirty="0" smtClean="0">
                <a:latin typeface="Anime Ace 2.0 BB" pitchFamily="50" charset="0"/>
              </a:rPr>
              <a:t>Is there a phantom sense feeling?</a:t>
            </a:r>
          </a:p>
          <a:p>
            <a:pPr>
              <a:lnSpc>
                <a:spcPct val="150000"/>
              </a:lnSpc>
            </a:pPr>
            <a:r>
              <a:rPr lang="en-US" sz="1100" dirty="0" smtClean="0">
                <a:latin typeface="Anime Ace 2.0 BB" pitchFamily="50" charset="0"/>
              </a:rPr>
              <a:t>Is there a difference depending on the user’s familiarity with the task?</a:t>
            </a:r>
            <a:endParaRPr lang="en-US" sz="1100" dirty="0">
              <a:latin typeface="Anime Ace 2.0 BB" pitchFamily="50" charset="0"/>
            </a:endParaRPr>
          </a:p>
        </p:txBody>
      </p:sp>
    </p:spTree>
    <p:extLst>
      <p:ext uri="{BB962C8B-B14F-4D97-AF65-F5344CB8AC3E}">
        <p14:creationId xmlns:p14="http://schemas.microsoft.com/office/powerpoint/2010/main" val="2259784803"/>
      </p:ext>
    </p:extLst>
  </p:cSld>
  <p:clrMapOvr>
    <a:masterClrMapping/>
  </p:clrMapOvr>
  <mc:AlternateContent xmlns:mc="http://schemas.openxmlformats.org/markup-compatibility/2006" xmlns:p14="http://schemas.microsoft.com/office/powerpoint/2010/main">
    <mc:Choice Requires="p14">
      <p:transition spd="slow" p14:dur="2000" advTm="43963"/>
    </mc:Choice>
    <mc:Fallback xmlns="">
      <p:transition spd="slow" advTm="43963"/>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02" t="2070" r="3544" b="8635"/>
          <a:stretch/>
        </p:blipFill>
        <p:spPr bwMode="auto">
          <a:xfrm>
            <a:off x="4312506" y="3695101"/>
            <a:ext cx="4578825" cy="27432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571" t="15408" r="10771" b="5179"/>
          <a:stretch/>
        </p:blipFill>
        <p:spPr bwMode="auto">
          <a:xfrm>
            <a:off x="114300" y="3695101"/>
            <a:ext cx="3960482" cy="2743200"/>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114300" y="914400"/>
            <a:ext cx="14859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1714500" y="914400"/>
            <a:ext cx="73152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Neck</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iii</a:t>
            </a:r>
            <a:endParaRPr lang="en-US" sz="2000" dirty="0">
              <a:latin typeface="Anime Ace 2.0 BB" pitchFamily="50" charset="0"/>
            </a:endParaRPr>
          </a:p>
        </p:txBody>
      </p:sp>
      <p:sp>
        <p:nvSpPr>
          <p:cNvPr id="16" name="TextBox 15"/>
          <p:cNvSpPr txBox="1"/>
          <p:nvPr/>
        </p:nvSpPr>
        <p:spPr>
          <a:xfrm>
            <a:off x="1828800" y="1065952"/>
            <a:ext cx="37719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Peltier</a:t>
            </a:r>
            <a:r>
              <a:rPr lang="en-US" sz="1100" dirty="0" smtClean="0">
                <a:latin typeface="Anime Ace 2.0 BB" pitchFamily="50" charset="0"/>
              </a:rPr>
              <a:t> device responds to location…</a:t>
            </a:r>
          </a:p>
        </p:txBody>
      </p:sp>
      <p:sp>
        <p:nvSpPr>
          <p:cNvPr id="17" name="TextBox 16"/>
          <p:cNvSpPr txBox="1"/>
          <p:nvPr/>
        </p:nvSpPr>
        <p:spPr>
          <a:xfrm>
            <a:off x="5829300" y="2514600"/>
            <a:ext cx="3086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With the glass infrastructure</a:t>
            </a:r>
          </a:p>
        </p:txBody>
      </p:sp>
      <p:sp>
        <p:nvSpPr>
          <p:cNvPr id="19" name="TextBox 18"/>
          <p:cNvSpPr txBox="1"/>
          <p:nvPr/>
        </p:nvSpPr>
        <p:spPr>
          <a:xfrm>
            <a:off x="4457700" y="5715000"/>
            <a:ext cx="18288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Use </a:t>
            </a:r>
            <a:r>
              <a:rPr lang="en-US" sz="1100" dirty="0" err="1" smtClean="0">
                <a:latin typeface="Anime Ace 2.0 BB" pitchFamily="50" charset="0"/>
              </a:rPr>
              <a:t>doppellab</a:t>
            </a:r>
            <a:r>
              <a:rPr lang="en-US" sz="1100" dirty="0" smtClean="0">
                <a:latin typeface="Anime Ace 2.0 BB" pitchFamily="50" charset="0"/>
              </a:rPr>
              <a:t> to interact with the user</a:t>
            </a:r>
          </a:p>
        </p:txBody>
      </p:sp>
      <p:sp>
        <p:nvSpPr>
          <p:cNvPr id="24" name="TextBox 23"/>
          <p:cNvSpPr txBox="1"/>
          <p:nvPr/>
        </p:nvSpPr>
        <p:spPr>
          <a:xfrm>
            <a:off x="285750" y="3771900"/>
            <a:ext cx="222885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Interact with the lab</a:t>
            </a:r>
          </a:p>
        </p:txBody>
      </p:sp>
    </p:spTree>
    <p:extLst>
      <p:ext uri="{BB962C8B-B14F-4D97-AF65-F5344CB8AC3E}">
        <p14:creationId xmlns:p14="http://schemas.microsoft.com/office/powerpoint/2010/main" val="2694825299"/>
      </p:ext>
    </p:extLst>
  </p:cSld>
  <p:clrMapOvr>
    <a:masterClrMapping/>
  </p:clrMapOvr>
  <mc:AlternateContent xmlns:mc="http://schemas.openxmlformats.org/markup-compatibility/2006" xmlns:p14="http://schemas.microsoft.com/office/powerpoint/2010/main">
    <mc:Choice Requires="p14">
      <p:transition spd="slow" p14:dur="2000" advTm="103684"/>
    </mc:Choice>
    <mc:Fallback xmlns="">
      <p:transition spd="slow" advTm="103684"/>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42900" y="13716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Human development?</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When learning a new sense, are children better at it than adults?</a:t>
            </a:r>
            <a:endParaRPr lang="en-US" sz="1100" dirty="0">
              <a:latin typeface="Anime Ace 2.0 BB" pitchFamily="50" charset="0"/>
            </a:endParaRP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iii</a:t>
            </a:r>
            <a:endParaRPr lang="en-US" sz="2000" dirty="0">
              <a:latin typeface="Anime Ace 2.0 BB" pitchFamily="50" charset="0"/>
            </a:endParaRPr>
          </a:p>
        </p:txBody>
      </p:sp>
      <p:sp>
        <p:nvSpPr>
          <p:cNvPr id="13" name="TextBox 12"/>
          <p:cNvSpPr txBox="1"/>
          <p:nvPr/>
        </p:nvSpPr>
        <p:spPr>
          <a:xfrm>
            <a:off x="342900" y="2509292"/>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New stimuli?</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How fast to users understand the new stimuli?</a:t>
            </a:r>
          </a:p>
          <a:p>
            <a:pPr>
              <a:lnSpc>
                <a:spcPct val="150000"/>
              </a:lnSpc>
            </a:pPr>
            <a:r>
              <a:rPr lang="en-US" sz="1100" dirty="0" smtClean="0">
                <a:latin typeface="Anime Ace 2.0 BB" pitchFamily="50" charset="0"/>
              </a:rPr>
              <a:t>Does it depend on the activity or the feedback?</a:t>
            </a:r>
            <a:endParaRPr lang="en-US" sz="1100" dirty="0">
              <a:latin typeface="Anime Ace 2.0 BB" pitchFamily="50" charset="0"/>
            </a:endParaRPr>
          </a:p>
        </p:txBody>
      </p:sp>
    </p:spTree>
    <p:extLst>
      <p:ext uri="{BB962C8B-B14F-4D97-AF65-F5344CB8AC3E}">
        <p14:creationId xmlns:p14="http://schemas.microsoft.com/office/powerpoint/2010/main" val="4264772503"/>
      </p:ext>
    </p:extLst>
  </p:cSld>
  <p:clrMapOvr>
    <a:masterClrMapping/>
  </p:clrMapOvr>
  <mc:AlternateContent xmlns:mc="http://schemas.openxmlformats.org/markup-compatibility/2006" xmlns:p14="http://schemas.microsoft.com/office/powerpoint/2010/main">
    <mc:Choice Requires="p14">
      <p:transition spd="slow" p14:dur="2000" advTm="41300"/>
    </mc:Choice>
    <mc:Fallback xmlns="">
      <p:transition spd="slow" advTm="413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5831" y="114300"/>
            <a:ext cx="3511769" cy="17145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45831" y="1943100"/>
            <a:ext cx="3511769"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71901" y="114300"/>
            <a:ext cx="1714499"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00700" y="114300"/>
            <a:ext cx="3390900" cy="3200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45831" y="3429000"/>
            <a:ext cx="6597869" cy="33147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58000" y="3429000"/>
            <a:ext cx="2145632" cy="33147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Documents and Settings\Santiago\My Documents\PhDThesis\Presentations\Proposal\Sketches\(3)TechHelp.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467" t="10343" r="44090" b="56218"/>
          <a:stretch/>
        </p:blipFill>
        <p:spPr bwMode="auto">
          <a:xfrm>
            <a:off x="342900" y="258679"/>
            <a:ext cx="3249252" cy="15254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228600"/>
            <a:ext cx="1600200"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WE have reached some dreams</a:t>
            </a:r>
            <a:endParaRPr lang="en-US" sz="1100" dirty="0">
              <a:latin typeface="Anime Ace 2.0 BB" pitchFamily="50" charset="0"/>
            </a:endParaRPr>
          </a:p>
        </p:txBody>
      </p:sp>
      <p:pic>
        <p:nvPicPr>
          <p:cNvPr id="16" name="Picture 2" descr="C:\Documents and Settings\Santiago\My Documents\PhDThesis\Presentations\Proposal\Sketches\(3)TechHelp.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3811" t="4455" r="1711" b="34636"/>
          <a:stretch/>
        </p:blipFill>
        <p:spPr bwMode="auto">
          <a:xfrm>
            <a:off x="3839401" y="457200"/>
            <a:ext cx="1579498" cy="20152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Documents and Settings\Santiago\My Documents\PhDThesis\Presentations\Proposal\Sketches\(3)TechHelp.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210" t="48045" r="13961" b="5721"/>
          <a:stretch/>
        </p:blipFill>
        <p:spPr bwMode="auto">
          <a:xfrm>
            <a:off x="249302" y="3543300"/>
            <a:ext cx="6386114" cy="30981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Documents and Settings\Santiago\My Documents\PhDThesis\Presentations\Proposal\Sketches\(3)TechHelp.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54" t="44359" r="77591" b="31716"/>
          <a:stretch/>
        </p:blipFill>
        <p:spPr bwMode="auto">
          <a:xfrm>
            <a:off x="6900111" y="3489158"/>
            <a:ext cx="2037022" cy="16032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Documents and Settings\Santiago\My Documents\PhDThesis\Presentations\Proposal\Sketches\(3)TechHelp.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452" t="48613" r="58593" b="27462"/>
          <a:stretch/>
        </p:blipFill>
        <p:spPr bwMode="auto">
          <a:xfrm>
            <a:off x="6900111" y="5086350"/>
            <a:ext cx="2037022" cy="16032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228" t="14565" r="-1" b="23775"/>
          <a:stretch/>
        </p:blipFill>
        <p:spPr bwMode="auto">
          <a:xfrm>
            <a:off x="685800" y="2043112"/>
            <a:ext cx="2640932" cy="1187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28600" y="2057400"/>
            <a:ext cx="1943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With technology</a:t>
            </a:r>
            <a:endParaRPr lang="en-US" sz="1100" dirty="0">
              <a:latin typeface="Anime Ace 2.0 BB" pitchFamily="50" charset="0"/>
            </a:endParaRPr>
          </a:p>
        </p:txBody>
      </p:sp>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8633" y="564777"/>
            <a:ext cx="323850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744076" y="228600"/>
            <a:ext cx="1685424" cy="600164"/>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AND UNDERSTANDING OUR WORLD</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0051"/>
    </mc:Choice>
    <mc:Fallback xmlns="">
      <p:transition spd="slow" advTm="30051"/>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14300" y="914400"/>
            <a:ext cx="1714500" cy="20574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4459" y="1089030"/>
            <a:ext cx="1143000"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Design thinking</a:t>
            </a:r>
          </a:p>
        </p:txBody>
      </p:sp>
      <p:sp>
        <p:nvSpPr>
          <p:cNvPr id="7" name="TextBox 6"/>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plan, stage iv</a:t>
            </a:r>
            <a:endParaRPr lang="en-US" sz="2000" dirty="0">
              <a:latin typeface="Anime Ace 2.0 BB" pitchFamily="50" charset="0"/>
            </a:endParaRPr>
          </a:p>
        </p:txBody>
      </p:sp>
      <p:sp>
        <p:nvSpPr>
          <p:cNvPr id="13" name="Rectangle 12"/>
          <p:cNvSpPr/>
          <p:nvPr/>
        </p:nvSpPr>
        <p:spPr>
          <a:xfrm>
            <a:off x="114300" y="3123564"/>
            <a:ext cx="1714500" cy="3505835"/>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174458" y="3298195"/>
            <a:ext cx="1082842"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From Sapling…</a:t>
            </a:r>
          </a:p>
        </p:txBody>
      </p:sp>
      <p:sp>
        <p:nvSpPr>
          <p:cNvPr id="15" name="Rectangle 14"/>
          <p:cNvSpPr/>
          <p:nvPr/>
        </p:nvSpPr>
        <p:spPr>
          <a:xfrm>
            <a:off x="1943100" y="914399"/>
            <a:ext cx="7086600" cy="571499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057400" y="1042863"/>
            <a:ext cx="8001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 tree</a:t>
            </a:r>
          </a:p>
        </p:txBody>
      </p:sp>
      <p:pic>
        <p:nvPicPr>
          <p:cNvPr id="4098" name="Picture 2" descr="C:\Users\TitoAlfaro\Documents\GitHub\PhDThesis\Presentations\Proposal\Sketches\Sapling.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918" t="39534" r="73566" b="14115"/>
          <a:stretch/>
        </p:blipFill>
        <p:spPr bwMode="auto">
          <a:xfrm>
            <a:off x="114300" y="3123564"/>
            <a:ext cx="1714500" cy="35058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TitoAlfaro\Documents\GitHub\PhDThesis\Presentations\Proposal\Sketches\Saplin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675" t="19576" r="12307" b="19676"/>
          <a:stretch/>
        </p:blipFill>
        <p:spPr bwMode="auto">
          <a:xfrm>
            <a:off x="2057400" y="951866"/>
            <a:ext cx="6915150" cy="5594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767471"/>
      </p:ext>
    </p:extLst>
  </p:cSld>
  <p:clrMapOvr>
    <a:masterClrMapping/>
  </p:clrMapOvr>
  <mc:AlternateContent xmlns:mc="http://schemas.openxmlformats.org/markup-compatibility/2006" xmlns:p14="http://schemas.microsoft.com/office/powerpoint/2010/main">
    <mc:Choice Requires="p14">
      <p:transition spd="slow" p14:dur="2000" advTm="28358"/>
    </mc:Choice>
    <mc:Fallback xmlns="">
      <p:transition spd="slow" advTm="28358"/>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Escaping the visual interface?</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Research questions, stage iv</a:t>
            </a:r>
            <a:endParaRPr lang="en-US" sz="2000" dirty="0">
              <a:latin typeface="Anime Ace 2.0 BB" pitchFamily="50" charset="0"/>
            </a:endParaRPr>
          </a:p>
        </p:txBody>
      </p:sp>
      <p:sp>
        <p:nvSpPr>
          <p:cNvPr id="9" name="TextBox 8"/>
          <p:cNvSpPr txBox="1"/>
          <p:nvPr/>
        </p:nvSpPr>
        <p:spPr>
          <a:xfrm>
            <a:off x="342900" y="22860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Design thinking?</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a pattern be identified to generalize a digital synesthesia design process?</a:t>
            </a:r>
            <a:endParaRPr lang="en-US" sz="1100" dirty="0">
              <a:latin typeface="Anime Ace 2.0 BB" pitchFamily="50" charset="0"/>
            </a:endParaRPr>
          </a:p>
        </p:txBody>
      </p:sp>
    </p:spTree>
    <p:extLst>
      <p:ext uri="{BB962C8B-B14F-4D97-AF65-F5344CB8AC3E}">
        <p14:creationId xmlns:p14="http://schemas.microsoft.com/office/powerpoint/2010/main" val="1109064683"/>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1361911"/>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ONE (JANUARY - </a:t>
            </a:r>
            <a:r>
              <a:rPr lang="en-US" sz="1100" dirty="0" smtClean="0">
                <a:latin typeface="Anime Ace 2.0 BB" pitchFamily="50" charset="0"/>
              </a:rPr>
              <a:t>march) </a:t>
            </a:r>
            <a:endParaRPr lang="en-US" sz="1100" dirty="0">
              <a:latin typeface="Anime Ace 2.0 BB" pitchFamily="50" charset="0"/>
            </a:endParaRPr>
          </a:p>
          <a:p>
            <a:pPr>
              <a:lnSpc>
                <a:spcPct val="150000"/>
              </a:lnSpc>
            </a:pPr>
            <a:r>
              <a:rPr lang="en-US" sz="1100" dirty="0">
                <a:latin typeface="Anime Ace 2.0 BB" pitchFamily="50" charset="0"/>
              </a:rPr>
              <a:t>This stage is dealing with the final contexts that will be developed to prove my thesis as well as getting the proposal submitted and approved by MASCOM and defended. </a:t>
            </a:r>
            <a:endParaRPr lang="en-US" sz="1100" dirty="0" smtClean="0">
              <a:latin typeface="Anime Ace 2.0 BB" pitchFamily="50" charset="0"/>
            </a:endParaRPr>
          </a:p>
          <a:p>
            <a:pPr>
              <a:lnSpc>
                <a:spcPct val="150000"/>
              </a:lnSpc>
            </a:pPr>
            <a:endParaRPr lang="en-US" sz="1100" dirty="0">
              <a:latin typeface="Anime Ace 2.0 BB" pitchFamily="50" charset="0"/>
            </a:endParaRPr>
          </a:p>
          <a:p>
            <a:pPr>
              <a:lnSpc>
                <a:spcPct val="150000"/>
              </a:lnSpc>
            </a:pPr>
            <a:r>
              <a:rPr lang="en-US" sz="1100" dirty="0">
                <a:latin typeface="Anime Ace 2.0 BB" pitchFamily="50" charset="0"/>
              </a:rPr>
              <a:t>This is the development stage. Fabrication and initial </a:t>
            </a:r>
            <a:r>
              <a:rPr lang="en-US" sz="1100" dirty="0" smtClean="0">
                <a:latin typeface="Anime Ace 2.0 BB" pitchFamily="50" charset="0"/>
              </a:rPr>
              <a:t>testing of the devices</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timeline</a:t>
            </a:r>
            <a:endParaRPr lang="en-US" sz="2000" dirty="0">
              <a:latin typeface="Anime Ace 2.0 BB" pitchFamily="50" charset="0"/>
            </a:endParaRPr>
          </a:p>
        </p:txBody>
      </p:sp>
      <p:sp>
        <p:nvSpPr>
          <p:cNvPr id="9" name="TextBox 8"/>
          <p:cNvSpPr txBox="1"/>
          <p:nvPr/>
        </p:nvSpPr>
        <p:spPr>
          <a:xfrm>
            <a:off x="342900" y="2791274"/>
            <a:ext cx="8572500" cy="1107996"/>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TWO </a:t>
            </a:r>
            <a:r>
              <a:rPr lang="en-US" sz="1100" dirty="0" smtClean="0">
                <a:latin typeface="Anime Ace 2.0 BB" pitchFamily="50" charset="0"/>
              </a:rPr>
              <a:t>(march - </a:t>
            </a:r>
            <a:r>
              <a:rPr lang="en-US" sz="1100" dirty="0">
                <a:latin typeface="Anime Ace 2.0 BB" pitchFamily="50" charset="0"/>
              </a:rPr>
              <a:t>APRIL) </a:t>
            </a:r>
          </a:p>
          <a:p>
            <a:pPr>
              <a:lnSpc>
                <a:spcPct val="150000"/>
              </a:lnSpc>
            </a:pPr>
            <a:r>
              <a:rPr lang="en-US" sz="1100" dirty="0" smtClean="0">
                <a:latin typeface="Anime Ace 2.0 BB" pitchFamily="50" charset="0"/>
              </a:rPr>
              <a:t>Final testing </a:t>
            </a:r>
            <a:r>
              <a:rPr lang="en-US" sz="1100" dirty="0">
                <a:latin typeface="Anime Ace 2.0 BB" pitchFamily="50" charset="0"/>
              </a:rPr>
              <a:t>will be made of each of the systems for the contexts chosen. Extra attention will be put on the mobility of the system and its future deployment outside the lab. User testing on the first stage will begin. </a:t>
            </a:r>
            <a:endParaRPr lang="en-US" sz="1100" dirty="0">
              <a:latin typeface="Anime Ace 2.0 BB" pitchFamily="50" charset="0"/>
            </a:endParaRPr>
          </a:p>
        </p:txBody>
      </p:sp>
      <p:sp>
        <p:nvSpPr>
          <p:cNvPr id="7" name="TextBox 6"/>
          <p:cNvSpPr txBox="1"/>
          <p:nvPr/>
        </p:nvSpPr>
        <p:spPr>
          <a:xfrm>
            <a:off x="342900" y="4071333"/>
            <a:ext cx="8572500" cy="55720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THREE (MAY - JUNE) </a:t>
            </a:r>
          </a:p>
          <a:p>
            <a:pPr>
              <a:lnSpc>
                <a:spcPct val="150000"/>
              </a:lnSpc>
            </a:pPr>
            <a:r>
              <a:rPr lang="en-US" sz="1100" dirty="0">
                <a:latin typeface="Anime Ace 2.0 BB" pitchFamily="50" charset="0"/>
              </a:rPr>
              <a:t>User Testing will be done for the second and third stages. </a:t>
            </a:r>
            <a:endParaRPr lang="en-US" sz="1100" dirty="0">
              <a:latin typeface="Anime Ace 2.0 BB" pitchFamily="50" charset="0"/>
            </a:endParaRPr>
          </a:p>
        </p:txBody>
      </p:sp>
      <p:sp>
        <p:nvSpPr>
          <p:cNvPr id="8" name="TextBox 7"/>
          <p:cNvSpPr txBox="1"/>
          <p:nvPr/>
        </p:nvSpPr>
        <p:spPr>
          <a:xfrm>
            <a:off x="342900" y="4800600"/>
            <a:ext cx="8572500" cy="557204"/>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a:latin typeface="Anime Ace 2.0 BB" pitchFamily="50" charset="0"/>
              </a:rPr>
              <a:t>PHASE FOUR (JULY - AUGUST) </a:t>
            </a:r>
          </a:p>
          <a:p>
            <a:pPr>
              <a:lnSpc>
                <a:spcPct val="150000"/>
              </a:lnSpc>
            </a:pPr>
            <a:r>
              <a:rPr lang="en-US" sz="1100" dirty="0">
                <a:latin typeface="Anime Ace 2.0 BB" pitchFamily="50" charset="0"/>
              </a:rPr>
              <a:t>Thesis writing and defense. </a:t>
            </a:r>
            <a:endParaRPr lang="en-US" sz="1100" dirty="0">
              <a:latin typeface="Anime Ace 2.0 BB" pitchFamily="50" charset="0"/>
            </a:endParaRPr>
          </a:p>
        </p:txBody>
      </p:sp>
    </p:spTree>
    <p:extLst>
      <p:ext uri="{BB962C8B-B14F-4D97-AF65-F5344CB8AC3E}">
        <p14:creationId xmlns:p14="http://schemas.microsoft.com/office/powerpoint/2010/main" val="1558258334"/>
      </p:ext>
    </p:extLst>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12573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Escaping the visual interface?</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this artificial sense replace an existing sense for the given activity?</a:t>
            </a:r>
            <a:endParaRPr lang="en-US" sz="1100" dirty="0">
              <a:latin typeface="Anime Ace 2.0 BB" pitchFamily="50" charset="0"/>
            </a:endParaRPr>
          </a:p>
        </p:txBody>
      </p:sp>
      <p:sp>
        <p:nvSpPr>
          <p:cNvPr id="6" name="TextBox 5"/>
          <p:cNvSpPr txBox="1"/>
          <p:nvPr/>
        </p:nvSpPr>
        <p:spPr>
          <a:xfrm>
            <a:off x="1485900" y="219680"/>
            <a:ext cx="6172200" cy="400110"/>
          </a:xfrm>
          <a:prstGeom prst="rect">
            <a:avLst/>
          </a:prstGeom>
          <a:solidFill>
            <a:schemeClr val="bg1"/>
          </a:solidFill>
          <a:ln w="19050">
            <a:solidFill>
              <a:schemeClr val="tx1"/>
            </a:solidFill>
          </a:ln>
        </p:spPr>
        <p:txBody>
          <a:bodyPr wrap="square" rtlCol="0">
            <a:spAutoFit/>
          </a:bodyPr>
          <a:lstStyle/>
          <a:p>
            <a:pPr algn="ctr"/>
            <a:r>
              <a:rPr lang="en-US" sz="2000" dirty="0" smtClean="0">
                <a:latin typeface="Anime Ace 2.0 BB" pitchFamily="50" charset="0"/>
              </a:rPr>
              <a:t>conclusions</a:t>
            </a:r>
            <a:endParaRPr lang="en-US" sz="2000" dirty="0">
              <a:latin typeface="Anime Ace 2.0 BB" pitchFamily="50" charset="0"/>
            </a:endParaRPr>
          </a:p>
        </p:txBody>
      </p:sp>
      <p:sp>
        <p:nvSpPr>
          <p:cNvPr id="9" name="TextBox 8"/>
          <p:cNvSpPr txBox="1"/>
          <p:nvPr/>
        </p:nvSpPr>
        <p:spPr>
          <a:xfrm>
            <a:off x="342900" y="2286000"/>
            <a:ext cx="8572500" cy="854080"/>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Design thinking?</a:t>
            </a:r>
          </a:p>
          <a:p>
            <a:pPr>
              <a:lnSpc>
                <a:spcPct val="150000"/>
              </a:lnSpc>
            </a:pPr>
            <a:endParaRPr lang="en-US" sz="1100" dirty="0">
              <a:latin typeface="Anime Ace 2.0 BB" pitchFamily="50" charset="0"/>
            </a:endParaRPr>
          </a:p>
          <a:p>
            <a:pPr>
              <a:lnSpc>
                <a:spcPct val="150000"/>
              </a:lnSpc>
            </a:pPr>
            <a:r>
              <a:rPr lang="en-US" sz="1100" dirty="0" smtClean="0">
                <a:latin typeface="Anime Ace 2.0 BB" pitchFamily="50" charset="0"/>
              </a:rPr>
              <a:t>Can a pattern be identified to generalize a digital synesthesia design process?</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 y="114300"/>
            <a:ext cx="8915400" cy="65151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42900" y="5257800"/>
            <a:ext cx="12573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Thank you…</a:t>
            </a:r>
            <a:endParaRPr lang="en-US" sz="1100" dirty="0">
              <a:latin typeface="Anime Ace 2.0 BB" pitchFamily="50" charset="0"/>
            </a:endParaRPr>
          </a:p>
        </p:txBody>
      </p:sp>
      <p:sp>
        <p:nvSpPr>
          <p:cNvPr id="6" name="TextBox 5"/>
          <p:cNvSpPr txBox="1"/>
          <p:nvPr/>
        </p:nvSpPr>
        <p:spPr>
          <a:xfrm>
            <a:off x="2971800" y="2286000"/>
            <a:ext cx="3200400" cy="707886"/>
          </a:xfrm>
          <a:prstGeom prst="rect">
            <a:avLst/>
          </a:prstGeom>
          <a:solidFill>
            <a:schemeClr val="bg1"/>
          </a:solidFill>
          <a:ln w="19050">
            <a:solidFill>
              <a:schemeClr val="tx1"/>
            </a:solidFill>
          </a:ln>
        </p:spPr>
        <p:txBody>
          <a:bodyPr wrap="square" rtlCol="0">
            <a:spAutoFit/>
          </a:bodyPr>
          <a:lstStyle/>
          <a:p>
            <a:pPr algn="ctr"/>
            <a:r>
              <a:rPr lang="en-US" sz="4000" dirty="0" smtClean="0">
                <a:latin typeface="Anime Ace 2.0 BB" pitchFamily="50" charset="0"/>
              </a:rPr>
              <a:t>The end</a:t>
            </a:r>
            <a:endParaRPr lang="en-US" sz="4000" dirty="0">
              <a:latin typeface="Anime Ace 2.0 BB" pitchFamily="50" charset="0"/>
            </a:endParaRPr>
          </a:p>
        </p:txBody>
      </p:sp>
      <p:sp>
        <p:nvSpPr>
          <p:cNvPr id="7" name="TextBox 6"/>
          <p:cNvSpPr txBox="1"/>
          <p:nvPr/>
        </p:nvSpPr>
        <p:spPr>
          <a:xfrm>
            <a:off x="7315200" y="5943600"/>
            <a:ext cx="1371600" cy="346249"/>
          </a:xfrm>
          <a:prstGeom prst="rect">
            <a:avLst/>
          </a:prstGeom>
          <a:solidFill>
            <a:schemeClr val="bg1"/>
          </a:solidFill>
          <a:ln w="19050">
            <a:solidFill>
              <a:schemeClr val="tx1"/>
            </a:solidFill>
          </a:ln>
        </p:spPr>
        <p:txBody>
          <a:bodyPr wrap="square" rtlCol="0">
            <a:spAutoFit/>
          </a:bodyPr>
          <a:lstStyle/>
          <a:p>
            <a:pPr>
              <a:lnSpc>
                <a:spcPct val="150000"/>
              </a:lnSpc>
            </a:pPr>
            <a:r>
              <a:rPr lang="en-US" sz="1100" dirty="0" smtClean="0">
                <a:latin typeface="Anime Ace 2.0 BB" pitchFamily="50" charset="0"/>
              </a:rPr>
              <a:t>Questions?</a:t>
            </a:r>
            <a:endParaRPr lang="en-US" sz="1100" dirty="0">
              <a:latin typeface="Anime Ace 2.0 BB" pitchFamily="50" charset="0"/>
            </a:endParaRPr>
          </a:p>
        </p:txBody>
      </p:sp>
    </p:spTree>
    <p:extLst>
      <p:ext uri="{BB962C8B-B14F-4D97-AF65-F5344CB8AC3E}">
        <p14:creationId xmlns:p14="http://schemas.microsoft.com/office/powerpoint/2010/main" val="3755045177"/>
      </p:ext>
    </p:extLst>
  </p:cSld>
  <p:clrMapOvr>
    <a:masterClrMapping/>
  </p:clrMapOvr>
  <mc:AlternateContent xmlns:mc="http://schemas.openxmlformats.org/markup-compatibility/2006" xmlns:p14="http://schemas.microsoft.com/office/powerpoint/2010/main">
    <mc:Choice Requires="p14">
      <p:transition spd="slow" p14:dur="2000" advTm="4143"/>
    </mc:Choice>
    <mc:Fallback xmlns="">
      <p:transition spd="slow" advTm="4143"/>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itoAlfaro\Documents\GitHub\PhDThesis\Presentations\Proposal\Sketches\niceBG.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0" y="-425450"/>
            <a:ext cx="9333656" cy="728345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TitoAlfaro\Documents\GitHub\PhDThesis\Presentations\Proposal\Sketches\Walker.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531" t="10841" r="38310" b="4583"/>
          <a:stretch/>
        </p:blipFill>
        <p:spPr bwMode="auto">
          <a:xfrm>
            <a:off x="3886200" y="2514600"/>
            <a:ext cx="946525" cy="245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TitoAlfaro\Documents\GitHub\PhDThesis\Presentations\Proposal\Sketches\niceBG.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0" y="-425450"/>
            <a:ext cx="9333656" cy="72834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TitoAlfaro\Documents\GitHub\PhDThesis\Presentations\Proposal\Sketches\Walker.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descr="C:\Documents and Settings\Santiago\My Documents\PhDThesis\Presentations\Proposal\Sketches\(2)AugSens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Documents and Settings\Santiago\My Documents\PhDThesis\Presentations\Proposal\Sketches\(2)AugSenses.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TitoAlfaro\Documents\GitHub\PhDThesis\Presentations\Proposal\Sketches\tast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TitoAlfaro\Documents\GitHub\PhDThesis\Presentations\Proposal\Sketches\touch.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374171"/>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TitoAlfaro\Documents\GitHub\PhDThesis\Presentations\Proposal\Sketches\niceBG.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0" y="-425450"/>
            <a:ext cx="9333656" cy="72834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TitoAlfaro\Documents\GitHub\PhDThesis\Presentations\Proposal\Sketches\Walker.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28600"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8600"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84355" y="57150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8" name="Rectangle 7"/>
          <p:cNvSpPr/>
          <p:nvPr/>
        </p:nvSpPr>
        <p:spPr>
          <a:xfrm>
            <a:off x="228600"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84355" y="2600236"/>
            <a:ext cx="13158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radiation</a:t>
            </a:r>
            <a:endParaRPr lang="en-US" sz="1100" dirty="0">
              <a:latin typeface="Anime Ace 2.0 BB" pitchFamily="50" charset="0"/>
            </a:endParaRPr>
          </a:p>
        </p:txBody>
      </p:sp>
      <p:sp>
        <p:nvSpPr>
          <p:cNvPr id="11" name="TextBox 10"/>
          <p:cNvSpPr txBox="1"/>
          <p:nvPr/>
        </p:nvSpPr>
        <p:spPr>
          <a:xfrm>
            <a:off x="284355" y="4614818"/>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pic>
        <p:nvPicPr>
          <p:cNvPr id="23" name="Picture 2" descr="C:\Documents and Settings\Santiago\My Documents\PhDThesis\Presentations\Proposal\Sketches\(2)AugSens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Documents and Settings\Santiago\My Documents\PhDThesis\Presentations\Proposal\Sketches\(2)AugSenses.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TitoAlfaro\Documents\GitHub\PhDThesis\Presentations\Proposal\Sketches\tast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TitoAlfaro\Documents\GitHub\PhDThesis\Presentations\Proposal\Sketches\touch.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966672"/>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TitoAlfaro\Documents\GitHub\PhDThesis\Presentations\Proposal\Sketches\niceBG.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0" y="-425450"/>
            <a:ext cx="9333656" cy="72834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TitoAlfaro\Documents\GitHub\PhDThesis\Presentations\Proposal\Sketches\Walker.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531" t="10841" r="38310" b="4583"/>
          <a:stretch/>
        </p:blipFill>
        <p:spPr bwMode="auto">
          <a:xfrm>
            <a:off x="4098737" y="2514599"/>
            <a:ext cx="946525" cy="2458779"/>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258816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14800" y="757281"/>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541377" y="1893932"/>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959350"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151773" y="3657600"/>
            <a:ext cx="914400" cy="914400"/>
          </a:xfrm>
          <a:prstGeom prst="ellipse">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799455"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99455"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799455"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28600" y="44577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8600" y="528682"/>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84355" y="571500"/>
            <a:ext cx="9729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UV Light</a:t>
            </a:r>
            <a:endParaRPr lang="en-US" sz="1100" dirty="0">
              <a:latin typeface="Anime Ace 2.0 BB" pitchFamily="50" charset="0"/>
            </a:endParaRPr>
          </a:p>
        </p:txBody>
      </p:sp>
      <p:sp>
        <p:nvSpPr>
          <p:cNvPr id="8" name="Rectangle 7"/>
          <p:cNvSpPr/>
          <p:nvPr/>
        </p:nvSpPr>
        <p:spPr>
          <a:xfrm>
            <a:off x="228600" y="2514600"/>
            <a:ext cx="1828800" cy="137160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84355" y="2600236"/>
            <a:ext cx="13158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IR radiation</a:t>
            </a:r>
            <a:endParaRPr lang="en-US" sz="1100" dirty="0">
              <a:latin typeface="Anime Ace 2.0 BB" pitchFamily="50" charset="0"/>
            </a:endParaRPr>
          </a:p>
        </p:txBody>
      </p:sp>
      <p:sp>
        <p:nvSpPr>
          <p:cNvPr id="11" name="TextBox 10"/>
          <p:cNvSpPr txBox="1"/>
          <p:nvPr/>
        </p:nvSpPr>
        <p:spPr>
          <a:xfrm>
            <a:off x="284355" y="4614818"/>
            <a:ext cx="1087245" cy="430887"/>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Magnetic fields</a:t>
            </a:r>
            <a:endParaRPr lang="en-US" sz="1100" dirty="0">
              <a:latin typeface="Anime Ace 2.0 BB" pitchFamily="50" charset="0"/>
            </a:endParaRPr>
          </a:p>
        </p:txBody>
      </p:sp>
      <p:sp>
        <p:nvSpPr>
          <p:cNvPr id="13" name="TextBox 12"/>
          <p:cNvSpPr txBox="1"/>
          <p:nvPr/>
        </p:nvSpPr>
        <p:spPr>
          <a:xfrm>
            <a:off x="6913755" y="583437"/>
            <a:ext cx="1600200"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WiFi</a:t>
            </a:r>
            <a:endParaRPr lang="en-US" sz="1100" dirty="0">
              <a:latin typeface="Anime Ace 2.0 BB" pitchFamily="50" charset="0"/>
            </a:endParaRPr>
          </a:p>
        </p:txBody>
      </p:sp>
      <p:sp>
        <p:nvSpPr>
          <p:cNvPr id="15" name="TextBox 14"/>
          <p:cNvSpPr txBox="1"/>
          <p:nvPr/>
        </p:nvSpPr>
        <p:spPr>
          <a:xfrm>
            <a:off x="6913755" y="2600236"/>
            <a:ext cx="744345" cy="261610"/>
          </a:xfrm>
          <a:prstGeom prst="rect">
            <a:avLst/>
          </a:prstGeom>
          <a:solidFill>
            <a:schemeClr val="bg1"/>
          </a:solidFill>
          <a:ln w="19050">
            <a:solidFill>
              <a:schemeClr val="tx1"/>
            </a:solidFill>
          </a:ln>
        </p:spPr>
        <p:txBody>
          <a:bodyPr wrap="square" rtlCol="0">
            <a:spAutoFit/>
          </a:bodyPr>
          <a:lstStyle/>
          <a:p>
            <a:r>
              <a:rPr lang="en-US" sz="1100" dirty="0" err="1" smtClean="0">
                <a:latin typeface="Anime Ace 2.0 BB" pitchFamily="50" charset="0"/>
              </a:rPr>
              <a:t>RAdio</a:t>
            </a:r>
            <a:endParaRPr lang="en-US" sz="1100" dirty="0">
              <a:latin typeface="Anime Ace 2.0 BB" pitchFamily="50" charset="0"/>
            </a:endParaRPr>
          </a:p>
        </p:txBody>
      </p:sp>
      <p:sp>
        <p:nvSpPr>
          <p:cNvPr id="17" name="TextBox 16"/>
          <p:cNvSpPr txBox="1"/>
          <p:nvPr/>
        </p:nvSpPr>
        <p:spPr>
          <a:xfrm>
            <a:off x="6913755" y="4614818"/>
            <a:ext cx="1201545"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Pollution</a:t>
            </a:r>
            <a:endParaRPr lang="en-US" sz="1100" dirty="0">
              <a:latin typeface="Anime Ace 2.0 BB" pitchFamily="50" charset="0"/>
            </a:endParaRPr>
          </a:p>
        </p:txBody>
      </p:sp>
      <p:pic>
        <p:nvPicPr>
          <p:cNvPr id="23" name="Picture 2" descr="C:\Documents and Settings\Santiago\My Documents\PhDThesis\Presentations\Proposal\Sketches\(2)AugSense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513" t="15683" r="68444" b="58518"/>
          <a:stretch/>
        </p:blipFill>
        <p:spPr bwMode="auto">
          <a:xfrm>
            <a:off x="5689273" y="2105823"/>
            <a:ext cx="618607" cy="5129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Documents and Settings\Santiago\My Documents\PhDThesis\Presentations\Proposal\Sketches\(2)AugSenses.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7132" t="14224" r="16850" b="66690"/>
          <a:stretch/>
        </p:blipFill>
        <p:spPr bwMode="auto">
          <a:xfrm>
            <a:off x="4229100" y="1020106"/>
            <a:ext cx="685800" cy="3887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TitoAlfaro\Documents\GitHub\PhDThesis\Presentations\Proposal\Sketches\tast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925" t="46956" r="47586" b="13588"/>
          <a:stretch/>
        </p:blipFill>
        <p:spPr bwMode="auto">
          <a:xfrm>
            <a:off x="2756442" y="2074457"/>
            <a:ext cx="577850" cy="61848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TitoAlfaro\Documents\GitHub\PhDThesis\Presentations\Proposal\Sketches\touch.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410" t="6570" r="10487" b="6570"/>
          <a:stretch/>
        </p:blipFill>
        <p:spPr bwMode="auto">
          <a:xfrm>
            <a:off x="3282950" y="3797300"/>
            <a:ext cx="6731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966672"/>
      </p:ext>
    </p:extLst>
  </p:cSld>
  <p:clrMapOvr>
    <a:masterClrMapping/>
  </p:clrMapOvr>
  <mc:AlternateContent xmlns:mc="http://schemas.openxmlformats.org/markup-compatibility/2006" xmlns:p14="http://schemas.microsoft.com/office/powerpoint/2010/main">
    <mc:Choice Requires="p14">
      <p:transition spd="slow" p14:dur="2000" advTm="53454"/>
    </mc:Choice>
    <mc:Fallback xmlns="">
      <p:transition spd="slow" advTm="53454"/>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8714" y="71482"/>
            <a:ext cx="4378985" cy="32432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78714" y="3429000"/>
            <a:ext cx="4378985" cy="324321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647272" y="71482"/>
            <a:ext cx="4378985" cy="6600736"/>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Documents and Settings\Santiago\My Documents\PhDThesis\Presentations\Proposal\Sketches\(4)Translato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338" t="34211" r="22819" b="6579"/>
          <a:stretch/>
        </p:blipFill>
        <p:spPr bwMode="auto">
          <a:xfrm>
            <a:off x="5372100" y="347119"/>
            <a:ext cx="3092298" cy="61937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703028" y="114300"/>
            <a:ext cx="1600200" cy="430887"/>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Mobile </a:t>
            </a:r>
            <a:r>
              <a:rPr lang="en-US" sz="1100" dirty="0" smtClean="0">
                <a:latin typeface="Anime Ace 2.0 BB" pitchFamily="50" charset="0"/>
              </a:rPr>
              <a:t>device</a:t>
            </a:r>
            <a:r>
              <a:rPr lang="es-US" sz="1100" dirty="0" smtClean="0">
                <a:latin typeface="Anime Ace 2.0 BB" pitchFamily="50" charset="0"/>
              </a:rPr>
              <a:t> </a:t>
            </a:r>
            <a:r>
              <a:rPr lang="en-US" sz="1100" dirty="0" smtClean="0">
                <a:latin typeface="Anime Ace 2.0 BB" pitchFamily="50" charset="0"/>
              </a:rPr>
              <a:t>translates</a:t>
            </a:r>
            <a:endParaRPr lang="en-US" sz="1100" dirty="0">
              <a:latin typeface="Anime Ace 2.0 BB" pitchFamily="50" charset="0"/>
            </a:endParaRPr>
          </a:p>
        </p:txBody>
      </p:sp>
      <p:pic>
        <p:nvPicPr>
          <p:cNvPr id="14" name="Picture 2" descr="C:\Documents and Settings\Santiago\My Documents\PhDThesis\Presentations\Proposal\Sketches\(4)Translato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218" t="55000" r="61031" b="16086"/>
          <a:stretch/>
        </p:blipFill>
        <p:spPr bwMode="auto">
          <a:xfrm>
            <a:off x="186743" y="3553306"/>
            <a:ext cx="4162926" cy="30246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34470" y="3514636"/>
            <a:ext cx="1600200" cy="261610"/>
          </a:xfrm>
          <a:prstGeom prst="rect">
            <a:avLst/>
          </a:prstGeom>
          <a:solidFill>
            <a:schemeClr val="bg1"/>
          </a:solidFill>
          <a:ln w="19050">
            <a:solidFill>
              <a:schemeClr val="tx1"/>
            </a:solidFill>
          </a:ln>
        </p:spPr>
        <p:txBody>
          <a:bodyPr wrap="square" rtlCol="0">
            <a:spAutoFit/>
          </a:bodyPr>
          <a:lstStyle/>
          <a:p>
            <a:r>
              <a:rPr lang="es-US" sz="1100" dirty="0" smtClean="0">
                <a:latin typeface="Anime Ace 2.0 BB" pitchFamily="50" charset="0"/>
              </a:rPr>
              <a:t>Human </a:t>
            </a:r>
            <a:r>
              <a:rPr lang="en-US" sz="1100" dirty="0" smtClean="0">
                <a:latin typeface="Anime Ace 2.0 BB" pitchFamily="50" charset="0"/>
              </a:rPr>
              <a:t>Made</a:t>
            </a:r>
            <a:endParaRPr lang="en-US" sz="1100" dirty="0">
              <a:latin typeface="Anime Ace 2.0 BB" pitchFamily="50" charset="0"/>
            </a:endParaRPr>
          </a:p>
        </p:txBody>
      </p:sp>
      <p:cxnSp>
        <p:nvCxnSpPr>
          <p:cNvPr id="15" name="Straight Arrow Connector 14"/>
          <p:cNvCxnSpPr/>
          <p:nvPr/>
        </p:nvCxnSpPr>
        <p:spPr>
          <a:xfrm>
            <a:off x="4000500" y="1028700"/>
            <a:ext cx="2836264"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771900" y="2743200"/>
            <a:ext cx="2171700" cy="18288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303228" y="1257300"/>
            <a:ext cx="897672" cy="13716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16" name="Picture 2" descr="C:\Users\TitoAlfaro\Documents\GitHub\PhDThesis\Presentations\Proposal\Sketches\niceBG.pn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2311" t="3471" r="5540" b="3471"/>
          <a:stretch/>
        </p:blipFill>
        <p:spPr bwMode="auto">
          <a:xfrm>
            <a:off x="369339" y="114300"/>
            <a:ext cx="3980330" cy="31060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34470" y="199936"/>
            <a:ext cx="1600200" cy="261610"/>
          </a:xfrm>
          <a:prstGeom prst="rect">
            <a:avLst/>
          </a:prstGeom>
          <a:solidFill>
            <a:schemeClr val="bg1"/>
          </a:solidFill>
          <a:ln w="19050">
            <a:solidFill>
              <a:schemeClr val="tx1"/>
            </a:solidFill>
          </a:ln>
        </p:spPr>
        <p:txBody>
          <a:bodyPr wrap="square" rtlCol="0">
            <a:spAutoFit/>
          </a:bodyPr>
          <a:lstStyle/>
          <a:p>
            <a:r>
              <a:rPr lang="en-US" sz="1100" dirty="0" smtClean="0">
                <a:latin typeface="Anime Ace 2.0 BB" pitchFamily="50" charset="0"/>
              </a:rPr>
              <a:t>Nature signals</a:t>
            </a:r>
            <a:endParaRPr lang="en-US" sz="1100" dirty="0">
              <a:latin typeface="Anime Ace 2.0 BB" pitchFamily="50" charset="0"/>
            </a:endParaRPr>
          </a:p>
        </p:txBody>
      </p:sp>
    </p:spTree>
    <p:extLst>
      <p:ext uri="{BB962C8B-B14F-4D97-AF65-F5344CB8AC3E}">
        <p14:creationId xmlns:p14="http://schemas.microsoft.com/office/powerpoint/2010/main" val="1322069516"/>
      </p:ext>
    </p:extLst>
  </p:cSld>
  <p:clrMapOvr>
    <a:masterClrMapping/>
  </p:clrMapOvr>
  <mc:AlternateContent xmlns:mc="http://schemas.openxmlformats.org/markup-compatibility/2006" xmlns:p14="http://schemas.microsoft.com/office/powerpoint/2010/main">
    <mc:Choice Requires="p14">
      <p:transition spd="slow" p14:dur="2000" advTm="33026"/>
    </mc:Choice>
    <mc:Fallback xmlns="">
      <p:transition spd="slow" advTm="33026"/>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10583</TotalTime>
  <Words>1751</Words>
  <Application>Microsoft Office PowerPoint</Application>
  <PresentationFormat>On-screen Show (4:3)</PresentationFormat>
  <Paragraphs>315</Paragraphs>
  <Slides>44</Slides>
  <Notes>25</Notes>
  <HiddenSlides>3</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Synesthesia</dc:title>
  <dc:creator>TitoAlfaro</dc:creator>
  <cp:lastModifiedBy>TitoAlfaro</cp:lastModifiedBy>
  <cp:revision>88</cp:revision>
  <dcterms:created xsi:type="dcterms:W3CDTF">2014-03-17T17:40:58Z</dcterms:created>
  <dcterms:modified xsi:type="dcterms:W3CDTF">2014-03-29T22:05:37Z</dcterms:modified>
</cp:coreProperties>
</file>